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55"/>
  </p:notesMasterIdLst>
  <p:handoutMasterIdLst>
    <p:handoutMasterId r:id="rId56"/>
  </p:handoutMasterIdLst>
  <p:sldIdLst>
    <p:sldId id="277" r:id="rId2"/>
    <p:sldId id="280" r:id="rId3"/>
    <p:sldId id="278" r:id="rId4"/>
    <p:sldId id="282" r:id="rId5"/>
    <p:sldId id="326" r:id="rId6"/>
    <p:sldId id="327" r:id="rId7"/>
    <p:sldId id="287" r:id="rId8"/>
    <p:sldId id="288" r:id="rId9"/>
    <p:sldId id="290" r:id="rId10"/>
    <p:sldId id="328" r:id="rId11"/>
    <p:sldId id="295" r:id="rId12"/>
    <p:sldId id="325" r:id="rId13"/>
    <p:sldId id="319" r:id="rId14"/>
    <p:sldId id="299" r:id="rId15"/>
    <p:sldId id="312" r:id="rId16"/>
    <p:sldId id="313" r:id="rId17"/>
    <p:sldId id="279" r:id="rId18"/>
    <p:sldId id="335" r:id="rId19"/>
    <p:sldId id="336" r:id="rId20"/>
    <p:sldId id="340" r:id="rId21"/>
    <p:sldId id="338" r:id="rId22"/>
    <p:sldId id="337" r:id="rId23"/>
    <p:sldId id="345" r:id="rId24"/>
    <p:sldId id="346" r:id="rId25"/>
    <p:sldId id="347" r:id="rId26"/>
    <p:sldId id="348" r:id="rId27"/>
    <p:sldId id="349" r:id="rId28"/>
    <p:sldId id="350" r:id="rId29"/>
    <p:sldId id="351" r:id="rId30"/>
    <p:sldId id="352" r:id="rId31"/>
    <p:sldId id="353" r:id="rId32"/>
    <p:sldId id="354" r:id="rId33"/>
    <p:sldId id="355" r:id="rId34"/>
    <p:sldId id="356" r:id="rId35"/>
    <p:sldId id="357" r:id="rId36"/>
    <p:sldId id="358" r:id="rId37"/>
    <p:sldId id="343" r:id="rId38"/>
    <p:sldId id="344" r:id="rId39"/>
    <p:sldId id="359" r:id="rId40"/>
    <p:sldId id="360" r:id="rId41"/>
    <p:sldId id="361" r:id="rId42"/>
    <p:sldId id="362" r:id="rId43"/>
    <p:sldId id="271" r:id="rId44"/>
    <p:sldId id="298" r:id="rId45"/>
    <p:sldId id="273" r:id="rId46"/>
    <p:sldId id="322" r:id="rId47"/>
    <p:sldId id="332" r:id="rId48"/>
    <p:sldId id="334" r:id="rId49"/>
    <p:sldId id="301" r:id="rId50"/>
    <p:sldId id="304" r:id="rId51"/>
    <p:sldId id="305" r:id="rId52"/>
    <p:sldId id="329" r:id="rId53"/>
    <p:sldId id="316" r:id="rId5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333399"/>
    <a:srgbClr val="DDDDDD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4" autoAdjust="0"/>
    <p:restoredTop sz="86305" autoAdjust="0"/>
  </p:normalViewPr>
  <p:slideViewPr>
    <p:cSldViewPr>
      <p:cViewPr>
        <p:scale>
          <a:sx n="60" d="100"/>
          <a:sy n="60" d="100"/>
        </p:scale>
        <p:origin x="-600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72421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029" y="0"/>
            <a:ext cx="2972421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29675"/>
            <a:ext cx="2972421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029" y="8829675"/>
            <a:ext cx="2972421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fld id="{69C07F01-DBB4-4C35-983A-EA01A401CB2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51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72421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029" y="0"/>
            <a:ext cx="2972421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21" y="4416428"/>
            <a:ext cx="5485158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29675"/>
            <a:ext cx="2972421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029" y="8829675"/>
            <a:ext cx="2972421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fld id="{48A04E4D-3823-46F0-AD60-98EEAB2FB5B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739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659859-5957-4C08-9138-821B539E724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5F2A99-8BBB-4DD4-9890-3E87A572BE98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B4AF38-A012-40E4-8EB7-48E4EA33B1EC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694CF2-FFF9-48AB-B576-2FD47928C815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7C2217-C19C-402C-8C5F-625970095780}" type="slidenum">
              <a:rPr lang="en-US"/>
              <a:pPr/>
              <a:t>43</a:t>
            </a:fld>
            <a:endParaRPr lang="en-US" dirty="0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6909E1-9E52-452E-90F2-FEE26F22892A}" type="slidenum">
              <a:rPr lang="en-US"/>
              <a:pPr/>
              <a:t>44</a:t>
            </a:fld>
            <a:endParaRPr lang="en-US" dirty="0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5192AA-E325-4EEE-9474-1F7086E2633B}" type="slidenum">
              <a:rPr lang="en-US"/>
              <a:pPr/>
              <a:t>45</a:t>
            </a:fld>
            <a:endParaRPr lang="en-US" dirty="0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E32A55-203C-404E-8E41-2CE35D37004F}" type="slidenum">
              <a:rPr lang="en-US"/>
              <a:pPr/>
              <a:t>47</a:t>
            </a:fld>
            <a:endParaRPr lang="en-US" dirty="0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4424EF-C425-4099-AC93-B827ECBC3EE5}" type="slidenum">
              <a:rPr lang="en-US"/>
              <a:pPr/>
              <a:t>49</a:t>
            </a:fld>
            <a:endParaRPr lang="en-US" dirty="0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05F652-3655-435A-9174-3C0CFF749193}" type="slidenum">
              <a:rPr lang="en-US"/>
              <a:pPr/>
              <a:t>50</a:t>
            </a:fld>
            <a:endParaRPr lang="en-US" dirty="0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7FD462-1012-440F-8D91-9CF7AB0B0AFF}" type="slidenum">
              <a:rPr lang="en-US"/>
              <a:pPr/>
              <a:t>51</a:t>
            </a:fld>
            <a:endParaRPr lang="en-US" dirty="0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69E9AF-78B3-4364-94AB-994FB07E1734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086D94-DE9E-44F1-8F75-45A93ACA2C25}" type="slidenum">
              <a:rPr lang="en-US"/>
              <a:pPr/>
              <a:t>53</a:t>
            </a:fld>
            <a:endParaRPr lang="en-US" dirty="0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AA0E5-E8A6-472A-8FC5-53C3A6902E9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15514E-C672-4917-9A21-A5B2C43958CA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B3FCD9-1E1A-4253-A736-3A6BEDA7C83A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6DD064-C5D2-43F2-A260-ECE8285B88BE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4BBA1D-E52E-4BE3-BCEC-96FB20366B6B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864E04-380E-461F-9FD4-10FA9636DD45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1E9F1F-C5BF-4F39-A1F5-27652C4D69A0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AD18051-11C0-4A14-9063-A16417E6063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4D475-F03C-43E9-AEAC-145DE94C85E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412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0617A-1642-4B1F-9D53-75A31C54E8A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57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B1C25E-4530-49E5-A479-E8CDDA8A7F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047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D34EE-70B5-4814-94FF-7EAF29C7CEC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697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D5A9E-C71D-4C66-8804-4275C599BC9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141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147CD-74A0-40CB-9B19-66060F14244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810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0C95B-43BA-4F17-BDB3-C9243A24BFD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765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A117B-3317-467E-BE8B-A761BEA9808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96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CD1B3-8DF0-465C-99CC-45F747C31B9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73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2B8CF-9524-4BFD-8089-3FFBC4BAE2D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82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B244C4FD-6BF3-4B9E-8C5E-BFFDA30E0512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fhlaw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latin typeface="Times New Roman" pitchFamily="18" charset="0"/>
              </a:rPr>
              <a:t/>
            </a:r>
            <a:br>
              <a:rPr lang="en-US" b="1" i="1" u="sng" dirty="0" smtClean="0">
                <a:latin typeface="Times New Roman" pitchFamily="18" charset="0"/>
              </a:rPr>
            </a:br>
            <a:r>
              <a:rPr lang="en-US" b="1" i="1" u="sng" dirty="0" smtClean="0">
                <a:cs typeface="Arial" pitchFamily="34" charset="0"/>
              </a:rPr>
              <a:t>Corporate &amp; Securities Law  </a:t>
            </a:r>
            <a:br>
              <a:rPr lang="en-US" b="1" i="1" u="sng" dirty="0" smtClean="0">
                <a:cs typeface="Arial" pitchFamily="34" charset="0"/>
              </a:rPr>
            </a:br>
            <a:r>
              <a:rPr lang="en-US" sz="3600" b="1" i="1" u="sng" dirty="0">
                <a:cs typeface="Arial" pitchFamily="34" charset="0"/>
              </a:rPr>
              <a:t>f</a:t>
            </a:r>
            <a:r>
              <a:rPr lang="en-US" sz="3600" b="1" i="1" u="sng" dirty="0" smtClean="0">
                <a:cs typeface="Arial" pitchFamily="34" charset="0"/>
              </a:rPr>
              <a:t>or  the</a:t>
            </a:r>
            <a:r>
              <a:rPr lang="en-US" b="1" i="1" u="sng" dirty="0" smtClean="0">
                <a:cs typeface="Arial" pitchFamily="34" charset="0"/>
              </a:rPr>
              <a:t/>
            </a:r>
            <a:br>
              <a:rPr lang="en-US" b="1" i="1" u="sng" dirty="0" smtClean="0">
                <a:cs typeface="Arial" pitchFamily="34" charset="0"/>
              </a:rPr>
            </a:br>
            <a:r>
              <a:rPr lang="en-US" b="1" i="1" u="sng" dirty="0" smtClean="0">
                <a:cs typeface="Arial" pitchFamily="34" charset="0"/>
              </a:rPr>
              <a:t>Real Estate Investing Business</a:t>
            </a:r>
            <a:endParaRPr lang="en-US" b="1" i="1" u="sng" dirty="0">
              <a:cs typeface="Arial" pitchFamily="34" charset="0"/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8001000" cy="32766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sz="2400" dirty="0" smtClean="0">
                <a:solidFill>
                  <a:schemeClr val="tx2"/>
                </a:solidFill>
                <a:latin typeface="Arial" charset="0"/>
              </a:rPr>
              <a:t>Presentation </a:t>
            </a:r>
            <a:r>
              <a:rPr lang="en-US" sz="2400" dirty="0">
                <a:solidFill>
                  <a:schemeClr val="tx2"/>
                </a:solidFill>
                <a:latin typeface="Arial" charset="0"/>
              </a:rPr>
              <a:t>by </a:t>
            </a:r>
            <a:r>
              <a:rPr lang="en-US" sz="2400" dirty="0" smtClean="0">
                <a:solidFill>
                  <a:schemeClr val="tx2"/>
                </a:solidFill>
                <a:latin typeface="Arial" charset="0"/>
              </a:rPr>
              <a:t>Nancy Fallon-Houle</a:t>
            </a:r>
          </a:p>
          <a:p>
            <a:pPr marL="0" indent="0" algn="ctr" eaLnBrk="1" hangingPunct="1">
              <a:buNone/>
            </a:pPr>
            <a:r>
              <a:rPr lang="en-US" sz="2400" dirty="0" smtClean="0">
                <a:solidFill>
                  <a:schemeClr val="tx2"/>
                </a:solidFill>
                <a:latin typeface="Arial" charset="0"/>
              </a:rPr>
              <a:t>Nancy Fallon-Houle, P.C.  </a:t>
            </a:r>
          </a:p>
          <a:p>
            <a:pPr marL="0" indent="0" algn="ctr" eaLnBrk="1" hangingPunct="1">
              <a:buNone/>
            </a:pPr>
            <a:r>
              <a:rPr lang="en-US" sz="2400" dirty="0" smtClean="0">
                <a:solidFill>
                  <a:schemeClr val="tx2"/>
                </a:solidFill>
                <a:latin typeface="Arial" charset="0"/>
                <a:hlinkClick r:id="rId3"/>
              </a:rPr>
              <a:t>www.nfhlaw.com</a:t>
            </a:r>
            <a:r>
              <a:rPr lang="en-US" sz="2400" dirty="0" smtClean="0">
                <a:solidFill>
                  <a:schemeClr val="tx2"/>
                </a:solidFill>
                <a:latin typeface="Arial" charset="0"/>
              </a:rPr>
              <a:t>        630.598.0400 x 22 </a:t>
            </a:r>
            <a:endParaRPr lang="en-US" sz="2400" dirty="0">
              <a:solidFill>
                <a:schemeClr val="tx2"/>
              </a:solidFill>
              <a:latin typeface="Arial" charset="0"/>
            </a:endParaRPr>
          </a:p>
          <a:p>
            <a:pPr algn="ctr">
              <a:buFont typeface="Wingdings" pitchFamily="2" charset="2"/>
              <a:buNone/>
            </a:pPr>
            <a:endParaRPr lang="en-US" sz="1400" dirty="0" smtClean="0"/>
          </a:p>
          <a:p>
            <a:pPr algn="ctr">
              <a:buNone/>
            </a:pPr>
            <a:r>
              <a:rPr lang="en-US" sz="4400" b="1" i="1" u="sng" dirty="0" smtClean="0">
                <a:solidFill>
                  <a:schemeClr val="tx2"/>
                </a:solidFill>
                <a:latin typeface="+mj-lt"/>
                <a:ea typeface="+mj-ea"/>
                <a:cs typeface="Arial" pitchFamily="34" charset="0"/>
              </a:rPr>
              <a:t>Real Estate Action Leaders </a:t>
            </a:r>
            <a:endParaRPr lang="en-US" sz="4400" b="1" i="1" u="sng" dirty="0">
              <a:solidFill>
                <a:schemeClr val="tx2"/>
              </a:solidFill>
              <a:latin typeface="+mj-lt"/>
              <a:ea typeface="+mj-ea"/>
              <a:cs typeface="Arial" pitchFamily="34" charset="0"/>
            </a:endParaRPr>
          </a:p>
          <a:p>
            <a:pPr algn="ctr">
              <a:buNone/>
            </a:pPr>
            <a:r>
              <a:rPr lang="en-US" sz="2400" dirty="0" smtClean="0"/>
              <a:t>Rolling Meadows, IL</a:t>
            </a:r>
          </a:p>
          <a:p>
            <a:pPr algn="ctr">
              <a:buNone/>
            </a:pPr>
            <a:r>
              <a:rPr lang="en-US" sz="2400" dirty="0" smtClean="0"/>
              <a:t>April 11, 2012</a:t>
            </a:r>
            <a:endParaRPr lang="en-US" sz="2400" dirty="0"/>
          </a:p>
          <a:p>
            <a:pPr algn="ctr">
              <a:buFont typeface="Wingdings" pitchFamily="2" charset="2"/>
              <a:buNone/>
            </a:pPr>
            <a:endParaRPr lang="en-US" sz="2400" dirty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  <p:bldP spid="11264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 u="sng" dirty="0" smtClean="0"/>
              <a:t>Two Businesses = Two Entities</a:t>
            </a:r>
            <a:endParaRPr lang="en-US" sz="3600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effectLst/>
              </a:rPr>
              <a:t>Form an entity </a:t>
            </a:r>
            <a:r>
              <a:rPr lang="en-US" sz="2800" dirty="0">
                <a:effectLst/>
              </a:rPr>
              <a:t>around </a:t>
            </a:r>
            <a:r>
              <a:rPr lang="en-US" sz="2800" dirty="0" smtClean="0">
                <a:effectLst/>
              </a:rPr>
              <a:t>the business </a:t>
            </a:r>
            <a:r>
              <a:rPr lang="en-US" sz="2800" dirty="0">
                <a:effectLst/>
              </a:rPr>
              <a:t>to separate liability, income </a:t>
            </a:r>
            <a:r>
              <a:rPr lang="en-US" sz="2800" dirty="0" smtClean="0">
                <a:effectLst/>
              </a:rPr>
              <a:t>expense. Form separate </a:t>
            </a:r>
            <a:r>
              <a:rPr lang="en-US" sz="2800" dirty="0">
                <a:effectLst/>
              </a:rPr>
              <a:t>business entities around each differing business. </a:t>
            </a:r>
            <a:endParaRPr lang="en-US" sz="2800" dirty="0" smtClean="0">
              <a:effectLst/>
            </a:endParaRPr>
          </a:p>
          <a:p>
            <a:r>
              <a:rPr lang="en-US" sz="2800" dirty="0" smtClean="0">
                <a:effectLst/>
              </a:rPr>
              <a:t>Don’t </a:t>
            </a:r>
            <a:r>
              <a:rPr lang="en-US" sz="2800" dirty="0">
                <a:effectLst/>
              </a:rPr>
              <a:t>try to smash together a real estate investment business </a:t>
            </a:r>
            <a:r>
              <a:rPr lang="en-US" sz="2800" dirty="0" smtClean="0">
                <a:effectLst/>
              </a:rPr>
              <a:t>with an </a:t>
            </a:r>
            <a:r>
              <a:rPr lang="en-US" sz="2800" dirty="0">
                <a:effectLst/>
              </a:rPr>
              <a:t>IT consulting business </a:t>
            </a:r>
            <a:r>
              <a:rPr lang="en-US" sz="2800" dirty="0" smtClean="0">
                <a:effectLst/>
              </a:rPr>
              <a:t>or </a:t>
            </a:r>
            <a:r>
              <a:rPr lang="en-US" sz="2800" dirty="0">
                <a:effectLst/>
              </a:rPr>
              <a:t>a retail store. </a:t>
            </a:r>
            <a:endParaRPr lang="en-US" sz="2800" dirty="0" smtClean="0">
              <a:effectLst/>
            </a:endParaRPr>
          </a:p>
          <a:p>
            <a:r>
              <a:rPr lang="en-US" sz="2800" b="1" dirty="0" smtClean="0">
                <a:effectLst/>
              </a:rPr>
              <a:t>Single Purpose LLCs separate ownership &amp; business, risk, liability, of each property.</a:t>
            </a:r>
          </a:p>
          <a:p>
            <a:r>
              <a:rPr lang="en-US" sz="2800" dirty="0" smtClean="0">
                <a:effectLst/>
              </a:rPr>
              <a:t>A </a:t>
            </a:r>
            <a:r>
              <a:rPr lang="en-US" sz="2800" dirty="0">
                <a:effectLst/>
              </a:rPr>
              <a:t>confused business description, on corporate docs and on website, will confuse customers.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25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z="3600" b="1" i="1" u="sng" dirty="0"/>
              <a:t>Partner &amp; Shares Do’s &amp; Don’ts; </a:t>
            </a:r>
            <a:endParaRPr lang="en-US" sz="3600" i="1" u="sng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/>
              <a:t>Don</a:t>
            </a:r>
            <a:r>
              <a:rPr lang="en-US" sz="2600" dirty="0">
                <a:latin typeface="Arial"/>
              </a:rPr>
              <a:t>’</a:t>
            </a:r>
            <a:r>
              <a:rPr lang="en-US" sz="2600" dirty="0"/>
              <a:t>t make spouse partner unless </a:t>
            </a:r>
            <a:r>
              <a:rPr lang="en-US" sz="2600" dirty="0" smtClean="0"/>
              <a:t>spouse works substantially in </a:t>
            </a:r>
            <a:r>
              <a:rPr lang="en-US" sz="2600" dirty="0"/>
              <a:t>the </a:t>
            </a:r>
            <a:r>
              <a:rPr lang="en-US" sz="2600" dirty="0" smtClean="0"/>
              <a:t>business. For estate </a:t>
            </a:r>
            <a:r>
              <a:rPr lang="en-US" sz="2600" dirty="0"/>
              <a:t>p</a:t>
            </a:r>
            <a:r>
              <a:rPr lang="en-US" sz="2600" dirty="0" smtClean="0"/>
              <a:t>lanning, </a:t>
            </a:r>
            <a:r>
              <a:rPr lang="en-US" sz="2600" dirty="0"/>
              <a:t>u</a:t>
            </a:r>
            <a:r>
              <a:rPr lang="en-US" sz="2600" dirty="0" smtClean="0"/>
              <a:t>se  a will</a:t>
            </a:r>
            <a:r>
              <a:rPr lang="en-US" sz="2600" dirty="0"/>
              <a:t>, </a:t>
            </a:r>
            <a:r>
              <a:rPr lang="en-US" sz="2600" u="sng" dirty="0"/>
              <a:t>not </a:t>
            </a:r>
            <a:r>
              <a:rPr lang="en-US" sz="2600" u="sng" dirty="0" smtClean="0"/>
              <a:t>shares</a:t>
            </a:r>
            <a:r>
              <a:rPr lang="en-US" sz="2600" u="sng" dirty="0"/>
              <a:t> </a:t>
            </a:r>
            <a:r>
              <a:rPr lang="en-US" sz="2600" u="sng" dirty="0" smtClean="0"/>
              <a:t>or interests </a:t>
            </a:r>
            <a:r>
              <a:rPr lang="en-US" sz="2600" dirty="0" smtClean="0"/>
              <a:t>in the biz.</a:t>
            </a:r>
            <a:endParaRPr lang="en-US" sz="2600" dirty="0"/>
          </a:p>
          <a:p>
            <a:pPr>
              <a:lnSpc>
                <a:spcPct val="80000"/>
              </a:lnSpc>
            </a:pPr>
            <a:r>
              <a:rPr lang="en-US" sz="2600" dirty="0"/>
              <a:t>Don</a:t>
            </a:r>
            <a:r>
              <a:rPr lang="en-US" sz="2600" dirty="0">
                <a:latin typeface="Arial"/>
              </a:rPr>
              <a:t>’</a:t>
            </a:r>
            <a:r>
              <a:rPr lang="en-US" sz="2600" dirty="0"/>
              <a:t>t </a:t>
            </a:r>
            <a:r>
              <a:rPr lang="en-US" sz="2600" dirty="0" smtClean="0"/>
              <a:t>confuse relationships, i.e. Business </a:t>
            </a:r>
            <a:r>
              <a:rPr lang="en-US" sz="2600" dirty="0"/>
              <a:t>Partner </a:t>
            </a:r>
            <a:r>
              <a:rPr lang="en-US" sz="2600" dirty="0" smtClean="0"/>
              <a:t>vs. outside </a:t>
            </a:r>
            <a:r>
              <a:rPr lang="en-US" sz="2600" dirty="0"/>
              <a:t>Alliance </a:t>
            </a:r>
            <a:r>
              <a:rPr lang="en-US" sz="2600" dirty="0" smtClean="0"/>
              <a:t>Partner.</a:t>
            </a:r>
            <a:endParaRPr lang="en-US" sz="2600" dirty="0"/>
          </a:p>
          <a:p>
            <a:pPr>
              <a:lnSpc>
                <a:spcPct val="80000"/>
              </a:lnSpc>
            </a:pPr>
            <a:r>
              <a:rPr lang="en-US" sz="2600" dirty="0"/>
              <a:t>Avoid temptation to give away equity as monopoly money </a:t>
            </a:r>
            <a:r>
              <a:rPr lang="en-US" sz="2600" dirty="0" smtClean="0"/>
              <a:t>because you don’t have real money to pay people for services</a:t>
            </a:r>
            <a:r>
              <a:rPr lang="en-US" sz="2600" dirty="0"/>
              <a:t>.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Equity only to your closest partners inside the business</a:t>
            </a:r>
            <a:r>
              <a:rPr lang="en-US" sz="2600" dirty="0" smtClean="0"/>
              <a:t>. Once you issue equity, you can’t take it back, unless you </a:t>
            </a:r>
            <a:r>
              <a:rPr lang="en-US" sz="2600" u="sng" dirty="0" smtClean="0"/>
              <a:t>buy it</a:t>
            </a:r>
            <a:r>
              <a:rPr lang="en-US" sz="2600" dirty="0" smtClean="0"/>
              <a:t> back at FMV.</a:t>
            </a:r>
            <a:endParaRPr lang="en-US" sz="2600" dirty="0"/>
          </a:p>
          <a:p>
            <a:pPr>
              <a:lnSpc>
                <a:spcPct val="80000"/>
              </a:lnSpc>
            </a:pPr>
            <a:r>
              <a:rPr lang="en-US" sz="2600" dirty="0"/>
              <a:t>Going into business with someone </a:t>
            </a:r>
            <a:r>
              <a:rPr lang="en-US" sz="2600" dirty="0" smtClean="0"/>
              <a:t>&amp; no </a:t>
            </a:r>
            <a:r>
              <a:rPr lang="en-US" sz="2600" dirty="0"/>
              <a:t>entity </a:t>
            </a:r>
            <a:r>
              <a:rPr lang="en-US" sz="2600" dirty="0" smtClean="0"/>
              <a:t>formed </a:t>
            </a:r>
            <a:r>
              <a:rPr lang="en-US" sz="2600" dirty="0"/>
              <a:t>= </a:t>
            </a:r>
            <a:r>
              <a:rPr lang="en-US" sz="2600" dirty="0" smtClean="0"/>
              <a:t>Partnership </a:t>
            </a:r>
            <a:r>
              <a:rPr lang="en-US" sz="2600" dirty="0"/>
              <a:t>by default. Partnership case law applies, </a:t>
            </a:r>
            <a:r>
              <a:rPr lang="en-US" sz="2600" dirty="0" smtClean="0"/>
              <a:t>not </a:t>
            </a:r>
            <a:r>
              <a:rPr lang="en-US" sz="2600" dirty="0"/>
              <a:t>corporate or LLC case </a:t>
            </a:r>
            <a:r>
              <a:rPr lang="en-US" sz="2600" dirty="0" smtClean="0"/>
              <a:t>law.</a:t>
            </a:r>
            <a:endParaRPr lang="en-US" sz="2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4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/>
      <p:bldP spid="14950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1219200"/>
          </a:xfrm>
        </p:spPr>
        <p:txBody>
          <a:bodyPr/>
          <a:lstStyle/>
          <a:p>
            <a:r>
              <a:rPr lang="en-US" sz="3600" b="1" i="1" u="sng" dirty="0" smtClean="0"/>
              <a:t>LLC  Agreement or Shareholder Agreement  Among Owners </a:t>
            </a:r>
            <a:endParaRPr lang="en-US" sz="3600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 smtClean="0"/>
              <a:t>The Business Pre-Nup between you &amp;</a:t>
            </a:r>
            <a:r>
              <a:rPr lang="en-US" sz="3000" dirty="0"/>
              <a:t> </a:t>
            </a:r>
            <a:r>
              <a:rPr lang="en-US" sz="3000" dirty="0" smtClean="0"/>
              <a:t>partners:</a:t>
            </a:r>
          </a:p>
          <a:p>
            <a:r>
              <a:rPr lang="en-US" sz="3000" dirty="0" smtClean="0"/>
              <a:t>Who invested What, How much, what %?</a:t>
            </a:r>
          </a:p>
          <a:p>
            <a:r>
              <a:rPr lang="en-US" sz="3000" dirty="0" smtClean="0"/>
              <a:t>What percentage of ownership</a:t>
            </a:r>
          </a:p>
          <a:p>
            <a:r>
              <a:rPr lang="en-US" sz="3000" dirty="0" smtClean="0"/>
              <a:t>Percentage Vote to pass an Issue?</a:t>
            </a:r>
          </a:p>
          <a:p>
            <a:r>
              <a:rPr lang="en-US" sz="3000" dirty="0" smtClean="0"/>
              <a:t>Title, Role, Responsibilities</a:t>
            </a:r>
          </a:p>
          <a:p>
            <a:r>
              <a:rPr lang="en-US" sz="3000" dirty="0" smtClean="0"/>
              <a:t>Profit &amp; Loss Allocation, Ownership Allocation</a:t>
            </a:r>
          </a:p>
          <a:p>
            <a:r>
              <a:rPr lang="en-US" sz="3000" dirty="0" smtClean="0"/>
              <a:t>Buy Sell Provisions – Death or Disability</a:t>
            </a:r>
          </a:p>
          <a:p>
            <a:r>
              <a:rPr lang="en-US" sz="3000" dirty="0" smtClean="0"/>
              <a:t>Departure of a Shareholder? Noncompete?</a:t>
            </a:r>
          </a:p>
          <a:p>
            <a:r>
              <a:rPr lang="en-US" sz="3000" dirty="0" smtClean="0"/>
              <a:t>Dissolution Provisions – How to Shut Down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55756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Changes in Ownership</a:t>
            </a:r>
            <a:endParaRPr lang="en-US" b="1" i="1" u="sng" dirty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48200"/>
          </a:xfrm>
        </p:spPr>
        <p:txBody>
          <a:bodyPr/>
          <a:lstStyle/>
          <a:p>
            <a:r>
              <a:rPr lang="en-US" sz="2800" dirty="0" smtClean="0"/>
              <a:t>Adding/Removing Partners Requires Legal Docs.</a:t>
            </a:r>
          </a:p>
          <a:p>
            <a:r>
              <a:rPr lang="en-US" sz="2800" dirty="0" smtClean="0"/>
              <a:t>Corporate Split-Up requires a transaction with $.</a:t>
            </a:r>
          </a:p>
          <a:p>
            <a:r>
              <a:rPr lang="en-US" sz="2800" dirty="0" smtClean="0"/>
              <a:t>Selling the Business: Plan </a:t>
            </a:r>
            <a:r>
              <a:rPr lang="en-US" sz="2800" dirty="0"/>
              <a:t>years in </a:t>
            </a:r>
            <a:r>
              <a:rPr lang="en-US" sz="2800" dirty="0" smtClean="0"/>
              <a:t>advance; keep </a:t>
            </a:r>
            <a:r>
              <a:rPr lang="en-US" sz="2800" dirty="0"/>
              <a:t>ducks in </a:t>
            </a:r>
            <a:r>
              <a:rPr lang="en-US" sz="2800" dirty="0" smtClean="0"/>
              <a:t>order; </a:t>
            </a:r>
            <a:r>
              <a:rPr lang="en-US" sz="2800" dirty="0"/>
              <a:t>Corporate Records, Legal, Accounting, Processes Documented, Good </a:t>
            </a:r>
            <a:r>
              <a:rPr lang="en-US" sz="2800" dirty="0" smtClean="0"/>
              <a:t>Management, not </a:t>
            </a:r>
            <a:r>
              <a:rPr lang="en-US" sz="2800" dirty="0"/>
              <a:t>too much debt. </a:t>
            </a:r>
          </a:p>
          <a:p>
            <a:r>
              <a:rPr lang="en-US" sz="2800" dirty="0" smtClean="0"/>
              <a:t>Realistic </a:t>
            </a:r>
            <a:r>
              <a:rPr lang="en-US" sz="2800" dirty="0"/>
              <a:t>expectations as to selling price and timing.  Obtain </a:t>
            </a:r>
            <a:r>
              <a:rPr lang="en-US" sz="2800" dirty="0" smtClean="0"/>
              <a:t>professional valuation. </a:t>
            </a:r>
            <a:endParaRPr lang="en-US" sz="2800" dirty="0"/>
          </a:p>
          <a:p>
            <a:r>
              <a:rPr lang="en-US" sz="2800" dirty="0" smtClean="0"/>
              <a:t>Business brokers for Sale of Business – Use Reputable ones only.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 u="sng" dirty="0"/>
              <a:t>Fiduciary Duty &amp; </a:t>
            </a:r>
            <a:r>
              <a:rPr lang="en-US" sz="3600" b="1" i="1" u="sng" dirty="0" smtClean="0"/>
              <a:t/>
            </a:r>
            <a:br>
              <a:rPr lang="en-US" sz="3600" b="1" i="1" u="sng" dirty="0" smtClean="0"/>
            </a:br>
            <a:r>
              <a:rPr lang="en-US" sz="3600" b="1" i="1" u="sng" dirty="0" smtClean="0"/>
              <a:t>Conflicts </a:t>
            </a:r>
            <a:r>
              <a:rPr lang="en-US" sz="3600" b="1" i="1" u="sng" dirty="0"/>
              <a:t>of Interest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Fiduciary Duty to your company &amp; to the other </a:t>
            </a:r>
            <a:r>
              <a:rPr lang="en-US" sz="2800" dirty="0" smtClean="0"/>
              <a:t>owners.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Fiduciary Duty to all companies of which you are officer, director or control person</a:t>
            </a:r>
            <a:r>
              <a:rPr lang="en-US" sz="2800" dirty="0" smtClean="0"/>
              <a:t>. Must Balance.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Avoid Conflicts of Interest, disclose them to those who would be affected by them, would scrutinize them, or would later object to them when disclosed</a:t>
            </a:r>
            <a:r>
              <a:rPr lang="en-US" sz="28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Avoid Conflicts of Interest in client relationships; Finders Fees, Referral Fees must be disclosed.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/>
      <p:bldP spid="15769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u="sng" dirty="0"/>
              <a:t>Due Diligence Others Conduct on You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3820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Your </a:t>
            </a:r>
            <a:r>
              <a:rPr lang="en-US" sz="2400" dirty="0"/>
              <a:t>Clean Background is </a:t>
            </a:r>
            <a:r>
              <a:rPr lang="en-US" sz="2400" dirty="0" smtClean="0"/>
              <a:t>Key: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Principals: Shareholders/Owners, Directors, Officers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The entity itself, and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Prior business (you can </a:t>
            </a:r>
            <a:r>
              <a:rPr lang="en-US" sz="2400" dirty="0" smtClean="0"/>
              <a:t>run, </a:t>
            </a:r>
            <a:r>
              <a:rPr lang="en-US" sz="2400" dirty="0"/>
              <a:t>but you can’t hide, </a:t>
            </a:r>
            <a:r>
              <a:rPr lang="en-US" sz="2400" dirty="0" smtClean="0"/>
              <a:t>by </a:t>
            </a:r>
            <a:r>
              <a:rPr lang="en-US" sz="2400" dirty="0"/>
              <a:t>forming new entity)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Due Diligence will be conducted by: Lenders, </a:t>
            </a:r>
            <a:r>
              <a:rPr lang="en-US" sz="2400" dirty="0" smtClean="0"/>
              <a:t>Vendors, Industry Partners</a:t>
            </a:r>
            <a:r>
              <a:rPr lang="en-US" sz="2400" dirty="0"/>
              <a:t>, </a:t>
            </a:r>
            <a:r>
              <a:rPr lang="en-US" sz="2400" dirty="0" smtClean="0"/>
              <a:t>Investors, Business Partners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Background checks, criminal, regulatory, </a:t>
            </a:r>
            <a:r>
              <a:rPr lang="en-US" sz="2400" dirty="0" smtClean="0"/>
              <a:t>licensures, tax </a:t>
            </a:r>
            <a:r>
              <a:rPr lang="en-US" sz="2400" dirty="0"/>
              <a:t>liens, </a:t>
            </a:r>
            <a:r>
              <a:rPr lang="en-US" sz="2400" dirty="0" smtClean="0"/>
              <a:t>bankruptcy (business &amp; personal), Facebook, LinkedIn, Google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Often a </a:t>
            </a:r>
            <a:r>
              <a:rPr lang="en-US" sz="2400" dirty="0"/>
              <a:t>credit check as well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Legal history (</a:t>
            </a:r>
            <a:r>
              <a:rPr lang="en-US" sz="2400" dirty="0" smtClean="0"/>
              <a:t>litigation, regulatory issues, licenses)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200" dirty="0"/>
              <a:t>Business Reputation like </a:t>
            </a:r>
            <a:r>
              <a:rPr lang="en-US" sz="2200" dirty="0" smtClean="0"/>
              <a:t>virginity</a:t>
            </a:r>
            <a:r>
              <a:rPr lang="en-US" sz="2200" dirty="0"/>
              <a:t>, once </a:t>
            </a:r>
            <a:r>
              <a:rPr lang="en-US" sz="2200" dirty="0" smtClean="0"/>
              <a:t>gone</a:t>
            </a:r>
            <a:r>
              <a:rPr lang="en-US" sz="2200" dirty="0"/>
              <a:t>, </a:t>
            </a:r>
            <a:r>
              <a:rPr lang="en-US" sz="2200" dirty="0" smtClean="0"/>
              <a:t>can’t get it back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6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0" grpId="0"/>
      <p:bldP spid="18637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u="sng" dirty="0"/>
              <a:t>Due Diligence You Conduct on Others</a:t>
            </a:r>
            <a:r>
              <a:rPr lang="en-US" b="1" i="1" u="sng" dirty="0"/>
              <a:t> 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r>
              <a:rPr lang="en-US" sz="2400" dirty="0" smtClean="0"/>
              <a:t>Conduct </a:t>
            </a:r>
            <a:r>
              <a:rPr lang="en-US" sz="2400" dirty="0"/>
              <a:t>Due Diligence on Clients, </a:t>
            </a:r>
            <a:r>
              <a:rPr lang="en-US" sz="2400" dirty="0" smtClean="0"/>
              <a:t>Co-Owners, Alliance </a:t>
            </a:r>
            <a:r>
              <a:rPr lang="en-US" sz="2400" dirty="0"/>
              <a:t>Partners, </a:t>
            </a:r>
            <a:r>
              <a:rPr lang="en-US" sz="2400" dirty="0" smtClean="0"/>
              <a:t>Suppliers, Lenders, Investors: </a:t>
            </a:r>
            <a:endParaRPr lang="en-US" sz="2400" dirty="0"/>
          </a:p>
          <a:p>
            <a:r>
              <a:rPr lang="en-US" sz="2400" dirty="0"/>
              <a:t>You are judged by the Company You </a:t>
            </a:r>
            <a:r>
              <a:rPr lang="en-US" sz="2400" dirty="0" smtClean="0"/>
              <a:t>keep.</a:t>
            </a:r>
            <a:endParaRPr lang="en-US" sz="2400" b="1" dirty="0"/>
          </a:p>
          <a:p>
            <a:r>
              <a:rPr lang="en-US" sz="2400" dirty="0"/>
              <a:t>Bad people often prey on small </a:t>
            </a:r>
            <a:r>
              <a:rPr lang="en-US" sz="2400" dirty="0" smtClean="0"/>
              <a:t>businesses, new </a:t>
            </a:r>
            <a:r>
              <a:rPr lang="en-US" sz="2400" dirty="0"/>
              <a:t>businesses, </a:t>
            </a:r>
            <a:r>
              <a:rPr lang="en-US" sz="2400" dirty="0" smtClean="0"/>
              <a:t>or woman-owned </a:t>
            </a:r>
            <a:r>
              <a:rPr lang="en-US" sz="2400" dirty="0"/>
              <a:t>or </a:t>
            </a:r>
            <a:r>
              <a:rPr lang="en-US" sz="2400" dirty="0" smtClean="0"/>
              <a:t>minority-owned. </a:t>
            </a:r>
          </a:p>
          <a:p>
            <a:r>
              <a:rPr lang="en-US" sz="2400" dirty="0" smtClean="0"/>
              <a:t>Beware of crooks</a:t>
            </a:r>
            <a:r>
              <a:rPr lang="en-US" sz="2400" dirty="0"/>
              <a:t>, scammers, deadbeats, toxic clients. If </a:t>
            </a:r>
            <a:r>
              <a:rPr lang="en-US" sz="2400" dirty="0" smtClean="0"/>
              <a:t>they </a:t>
            </a:r>
            <a:r>
              <a:rPr lang="en-US" sz="2400" dirty="0"/>
              <a:t>found </a:t>
            </a:r>
            <a:r>
              <a:rPr lang="en-US" sz="2400" dirty="0" smtClean="0"/>
              <a:t>you, </a:t>
            </a:r>
            <a:r>
              <a:rPr lang="en-US" sz="2400" dirty="0"/>
              <a:t>instead of YOU finding THEM, be especially careful. </a:t>
            </a:r>
            <a:r>
              <a:rPr lang="en-US" sz="2400" dirty="0" smtClean="0"/>
              <a:t>If seems too </a:t>
            </a:r>
            <a:r>
              <a:rPr lang="en-US" sz="2400" dirty="0"/>
              <a:t>good to be </a:t>
            </a:r>
            <a:r>
              <a:rPr lang="en-US" sz="2400" dirty="0" smtClean="0"/>
              <a:t>true</a:t>
            </a:r>
            <a:r>
              <a:rPr lang="en-US" sz="2400" dirty="0"/>
              <a:t> </a:t>
            </a:r>
            <a:r>
              <a:rPr lang="en-US" sz="2400" dirty="0" smtClean="0"/>
              <a:t>… it is.</a:t>
            </a:r>
          </a:p>
          <a:p>
            <a:r>
              <a:rPr lang="en-US" sz="2400" dirty="0" smtClean="0"/>
              <a:t>Avoid </a:t>
            </a:r>
            <a:r>
              <a:rPr lang="en-US" sz="2400" dirty="0"/>
              <a:t>the Toxic </a:t>
            </a:r>
            <a:r>
              <a:rPr lang="en-US" sz="2400" dirty="0" smtClean="0"/>
              <a:t>Client/Customer: High Maintenance, Doesn’t Pay, In a Rush, unprepared, energy-sucking.</a:t>
            </a:r>
          </a:p>
          <a:p>
            <a:r>
              <a:rPr lang="en-US" sz="2400" dirty="0" smtClean="0"/>
              <a:t>Trust your gut, take off the money blinders</a:t>
            </a:r>
            <a:r>
              <a:rPr lang="en-US" sz="2600" dirty="0" smtClean="0"/>
              <a:t>.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/>
      <p:bldP spid="18739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 u="sng" dirty="0"/>
              <a:t>Protection of  Intellectual Property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077200" cy="5410200"/>
          </a:xfrm>
        </p:spPr>
        <p:txBody>
          <a:bodyPr/>
          <a:lstStyle/>
          <a:p>
            <a:r>
              <a:rPr lang="en-US" sz="2600" dirty="0">
                <a:latin typeface="Arial" pitchFamily="34" charset="0"/>
                <a:cs typeface="Arial" pitchFamily="34" charset="0"/>
              </a:rPr>
              <a:t>Is 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protection of your IP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Possible? Patented? Business Process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Patent?  Copyright? (Software, writings, art), Nondisclosure Agreement?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Is the Company Name, Tag Line or Product Name Trade-mark-able? 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Don’t blow IP protection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by putting your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ideas in public domain before protecting! Tradeshow, conference, website. 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r>
              <a:rPr lang="en-US" sz="2600" dirty="0">
                <a:latin typeface="Arial" pitchFamily="34" charset="0"/>
                <a:cs typeface="Arial" pitchFamily="34" charset="0"/>
              </a:rPr>
              <a:t>You don’t own the business idea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‘til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you own the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IP!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Impose NDA’s &amp; Noncompetes on  your Employees: Reasonable in scope and duration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/>
      <p:bldP spid="11673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>
              <a:ea typeface="ＭＳ Ｐゴシック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848600" cy="487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4400" b="1" i="1" u="sng" dirty="0" smtClean="0">
                <a:solidFill>
                  <a:schemeClr val="tx2"/>
                </a:solidFill>
              </a:rPr>
              <a:t>Securities Laws for</a:t>
            </a:r>
          </a:p>
          <a:p>
            <a:pPr marL="0" indent="0" algn="ctr">
              <a:buFontTx/>
              <a:buNone/>
            </a:pPr>
            <a:r>
              <a:rPr lang="en-US" sz="4400" b="1" i="1" u="sng" dirty="0" smtClean="0">
                <a:solidFill>
                  <a:schemeClr val="tx2"/>
                </a:solidFill>
              </a:rPr>
              <a:t>Real Estate Investing </a:t>
            </a:r>
          </a:p>
          <a:p>
            <a:pPr marL="0" indent="0" algn="ctr">
              <a:buFontTx/>
              <a:buNone/>
            </a:pPr>
            <a:endParaRPr lang="en-US" sz="4400" b="1" i="1" u="sng" dirty="0" smtClean="0">
              <a:solidFill>
                <a:schemeClr val="tx2"/>
              </a:solidFill>
            </a:endParaRPr>
          </a:p>
          <a:p>
            <a:pPr marL="0" indent="0" algn="ctr">
              <a:buFontTx/>
              <a:buNone/>
            </a:pPr>
            <a:r>
              <a:rPr lang="en-US" sz="4400" b="1" i="1" u="sng" dirty="0" smtClean="0">
                <a:solidFill>
                  <a:schemeClr val="tx2"/>
                </a:solidFill>
              </a:rPr>
              <a:t>With Other People</a:t>
            </a:r>
            <a:r>
              <a:rPr lang="ja-JP" altLang="en-US" sz="4400" b="1" i="1" u="sng" dirty="0" smtClean="0">
                <a:solidFill>
                  <a:schemeClr val="tx2"/>
                </a:solidFill>
              </a:rPr>
              <a:t>’</a:t>
            </a:r>
            <a:r>
              <a:rPr lang="en-US" altLang="ja-JP" sz="4400" b="1" i="1" u="sng" dirty="0" smtClean="0">
                <a:solidFill>
                  <a:schemeClr val="tx2"/>
                </a:solidFill>
              </a:rPr>
              <a:t>s Money</a:t>
            </a:r>
          </a:p>
          <a:p>
            <a:pPr marL="0" indent="0" algn="ctr">
              <a:buFontTx/>
              <a:buNone/>
            </a:pPr>
            <a:endParaRPr lang="en-US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8260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i="1" u="sng" dirty="0">
                <a:ea typeface="ＭＳ Ｐゴシック" charset="0"/>
              </a:rPr>
              <a:t>What is a Security?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51816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200" u="sng" dirty="0" smtClean="0">
                <a:ea typeface="ＭＳ Ｐゴシック" charset="0"/>
              </a:rPr>
              <a:t>Definition of Security</a:t>
            </a:r>
            <a:r>
              <a:rPr lang="en-US" sz="2200" dirty="0" smtClean="0">
                <a:ea typeface="ＭＳ Ｐゴシック" charset="0"/>
              </a:rPr>
              <a:t> in </a:t>
            </a:r>
            <a:r>
              <a:rPr lang="en-US" sz="2200" u="sng" dirty="0" smtClean="0">
                <a:ea typeface="ＭＳ Ｐゴシック" charset="0"/>
              </a:rPr>
              <a:t>SEC </a:t>
            </a:r>
            <a:r>
              <a:rPr lang="en-US" sz="2200" u="sng" dirty="0">
                <a:ea typeface="ＭＳ Ｐゴシック" charset="0"/>
              </a:rPr>
              <a:t>vs. Howey </a:t>
            </a:r>
            <a:r>
              <a:rPr lang="en-US" sz="2200" dirty="0">
                <a:ea typeface="ＭＳ Ｐゴシック" charset="0"/>
              </a:rPr>
              <a:t>328 US 293 (</a:t>
            </a:r>
            <a:r>
              <a:rPr lang="en-US" sz="2200" dirty="0" smtClean="0">
                <a:ea typeface="ＭＳ Ｐゴシック" charset="0"/>
              </a:rPr>
              <a:t>1946)</a:t>
            </a:r>
            <a:endParaRPr lang="en-US" sz="2200" dirty="0">
              <a:ea typeface="ＭＳ Ｐゴシック" charset="0"/>
            </a:endParaRPr>
          </a:p>
          <a:p>
            <a:pPr>
              <a:defRPr/>
            </a:pPr>
            <a:r>
              <a:rPr lang="en-US" sz="2200" u="sng" dirty="0" smtClean="0">
                <a:ea typeface="ＭＳ Ｐゴシック" charset="0"/>
              </a:rPr>
              <a:t>Investment </a:t>
            </a:r>
            <a:r>
              <a:rPr lang="en-US" sz="2200" u="sng" dirty="0">
                <a:ea typeface="ＭＳ Ｐゴシック" charset="0"/>
              </a:rPr>
              <a:t>of money</a:t>
            </a:r>
            <a:r>
              <a:rPr lang="en-US" sz="2200" dirty="0">
                <a:ea typeface="ＭＳ Ｐゴシック" charset="0"/>
              </a:rPr>
              <a:t>, property or </a:t>
            </a:r>
            <a:r>
              <a:rPr lang="en-US" sz="2200" dirty="0" smtClean="0">
                <a:ea typeface="ＭＳ Ｐゴシック" charset="0"/>
              </a:rPr>
              <a:t>services,</a:t>
            </a:r>
            <a:endParaRPr lang="en-US" sz="2200" dirty="0">
              <a:ea typeface="ＭＳ Ｐゴシック" charset="0"/>
            </a:endParaRPr>
          </a:p>
          <a:p>
            <a:pPr>
              <a:defRPr/>
            </a:pPr>
            <a:r>
              <a:rPr lang="en-US" sz="2200" dirty="0">
                <a:ea typeface="ＭＳ Ｐゴシック" charset="0"/>
              </a:rPr>
              <a:t>Into a </a:t>
            </a:r>
            <a:r>
              <a:rPr lang="en-US" sz="2200" u="sng" dirty="0">
                <a:ea typeface="ＭＳ Ｐゴシック" charset="0"/>
              </a:rPr>
              <a:t>common</a:t>
            </a:r>
            <a:r>
              <a:rPr lang="en-US" sz="2200" dirty="0">
                <a:ea typeface="ＭＳ Ｐゴシック" charset="0"/>
              </a:rPr>
              <a:t> </a:t>
            </a:r>
            <a:r>
              <a:rPr lang="en-US" sz="2200" dirty="0" smtClean="0">
                <a:ea typeface="ＭＳ Ｐゴシック" charset="0"/>
              </a:rPr>
              <a:t>scheme or </a:t>
            </a:r>
            <a:r>
              <a:rPr lang="en-US" sz="2200" u="sng" dirty="0" smtClean="0">
                <a:ea typeface="ＭＳ Ｐゴシック" charset="0"/>
              </a:rPr>
              <a:t>enterprise,</a:t>
            </a:r>
            <a:endParaRPr lang="en-US" sz="2200" u="sng" dirty="0">
              <a:ea typeface="ＭＳ Ｐゴシック" charset="0"/>
            </a:endParaRPr>
          </a:p>
          <a:p>
            <a:pPr>
              <a:defRPr/>
            </a:pPr>
            <a:r>
              <a:rPr lang="en-US" sz="2200" dirty="0">
                <a:ea typeface="ＭＳ Ｐゴシック" charset="0"/>
              </a:rPr>
              <a:t>With the </a:t>
            </a:r>
            <a:r>
              <a:rPr lang="en-US" sz="2200" u="sng" dirty="0">
                <a:ea typeface="ＭＳ Ｐゴシック" charset="0"/>
              </a:rPr>
              <a:t>expectation of </a:t>
            </a:r>
            <a:r>
              <a:rPr lang="en-US" sz="2200" u="sng" dirty="0" smtClean="0">
                <a:ea typeface="ＭＳ Ｐゴシック" charset="0"/>
              </a:rPr>
              <a:t>profit,</a:t>
            </a:r>
            <a:endParaRPr lang="en-US" sz="2200" u="sng" dirty="0">
              <a:ea typeface="ＭＳ Ｐゴシック" charset="0"/>
            </a:endParaRPr>
          </a:p>
          <a:p>
            <a:pPr>
              <a:defRPr/>
            </a:pPr>
            <a:r>
              <a:rPr lang="en-US" sz="2200" dirty="0">
                <a:ea typeface="ＭＳ Ｐゴシック" charset="0"/>
              </a:rPr>
              <a:t>Through the </a:t>
            </a:r>
            <a:r>
              <a:rPr lang="en-US" sz="2200" u="sng" dirty="0">
                <a:ea typeface="ＭＳ Ｐゴシック" charset="0"/>
              </a:rPr>
              <a:t>efforts of others</a:t>
            </a:r>
            <a:r>
              <a:rPr lang="en-US" sz="2200" dirty="0">
                <a:ea typeface="ＭＳ Ｐゴシック" charset="0"/>
              </a:rPr>
              <a:t>. </a:t>
            </a:r>
            <a:endParaRPr lang="en-US" sz="2200" dirty="0" smtClean="0">
              <a:ea typeface="ＭＳ Ｐゴシック" charset="0"/>
            </a:endParaRPr>
          </a:p>
          <a:p>
            <a:pPr marL="0" indent="0">
              <a:buNone/>
              <a:defRPr/>
            </a:pPr>
            <a:endParaRPr lang="en-US" sz="1400" dirty="0" smtClean="0">
              <a:ea typeface="ＭＳ Ｐゴシック" charset="0"/>
            </a:endParaRPr>
          </a:p>
          <a:p>
            <a:pPr>
              <a:defRPr/>
            </a:pPr>
            <a:r>
              <a:rPr lang="en-US" sz="2200" dirty="0" smtClean="0">
                <a:ea typeface="ＭＳ Ｐゴシック" charset="0"/>
              </a:rPr>
              <a:t>A Real </a:t>
            </a:r>
            <a:r>
              <a:rPr lang="en-US" sz="2200" dirty="0">
                <a:ea typeface="ＭＳ Ｐゴシック" charset="0"/>
              </a:rPr>
              <a:t>Estate </a:t>
            </a:r>
            <a:r>
              <a:rPr lang="en-US" sz="2200" dirty="0" smtClean="0">
                <a:ea typeface="ＭＳ Ｐゴシック" charset="0"/>
              </a:rPr>
              <a:t>investment with more than one </a:t>
            </a:r>
            <a:r>
              <a:rPr lang="en-US" sz="2200" u="sng" dirty="0" smtClean="0">
                <a:ea typeface="ＭＳ Ｐゴシック" charset="0"/>
              </a:rPr>
              <a:t>investor</a:t>
            </a:r>
            <a:r>
              <a:rPr lang="en-US" sz="2200" dirty="0" smtClean="0">
                <a:ea typeface="ＭＳ Ｐゴシック" charset="0"/>
              </a:rPr>
              <a:t> is a security (unless it’s a true loan).</a:t>
            </a:r>
          </a:p>
          <a:p>
            <a:pPr>
              <a:defRPr/>
            </a:pPr>
            <a:r>
              <a:rPr lang="en-US" sz="2200" dirty="0" smtClean="0">
                <a:ea typeface="ＭＳ Ｐゴシック" charset="0"/>
              </a:rPr>
              <a:t>An investment pool, including common pool of real estate investors, is a security.</a:t>
            </a:r>
            <a:endParaRPr lang="en-US" sz="2200" dirty="0">
              <a:ea typeface="ＭＳ Ｐゴシック" charset="0"/>
            </a:endParaRPr>
          </a:p>
          <a:p>
            <a:pPr>
              <a:defRPr/>
            </a:pPr>
            <a:r>
              <a:rPr lang="en-US" sz="2200" dirty="0">
                <a:ea typeface="ＭＳ Ｐゴシック" charset="0"/>
              </a:rPr>
              <a:t>Investors </a:t>
            </a:r>
            <a:r>
              <a:rPr lang="en-US" sz="2200" dirty="0" smtClean="0">
                <a:ea typeface="ＭＳ Ｐゴシック" charset="0"/>
              </a:rPr>
              <a:t>who actively work in the venture as MMs/GPs are not investors, and their interests are not securities.</a:t>
            </a:r>
          </a:p>
          <a:p>
            <a:pPr>
              <a:defRPr/>
            </a:pPr>
            <a:r>
              <a:rPr lang="en-US" sz="2200" dirty="0">
                <a:ea typeface="ＭＳ Ｐゴシック" charset="0"/>
              </a:rPr>
              <a:t>O</a:t>
            </a:r>
            <a:r>
              <a:rPr lang="en-US" sz="2200" dirty="0" smtClean="0">
                <a:ea typeface="ＭＳ Ｐゴシック" charset="0"/>
              </a:rPr>
              <a:t>ptions, warrants, stock bonus, convertible securities, participating notes, are all securities.</a:t>
            </a:r>
            <a:endParaRPr lang="en-US" sz="2200" dirty="0">
              <a:ea typeface="ＭＳ Ｐゴシック" charset="0"/>
            </a:endParaRPr>
          </a:p>
          <a:p>
            <a:pPr>
              <a:defRPr/>
            </a:pPr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555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r>
              <a:rPr lang="en-US" sz="3600" b="1" i="1" u="sng" dirty="0" smtClean="0"/>
              <a:t>Do You Have a Legal </a:t>
            </a:r>
            <a:r>
              <a:rPr lang="en-US" sz="3600" b="1" i="1" u="sng" dirty="0"/>
              <a:t>Right </a:t>
            </a:r>
            <a:r>
              <a:rPr lang="en-US" sz="3600" b="1" i="1" u="sng" dirty="0" smtClean="0"/>
              <a:t>to Operate </a:t>
            </a:r>
            <a:r>
              <a:rPr lang="en-US" sz="3600" b="1" i="1" u="sng" dirty="0"/>
              <a:t>the Business?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5257800"/>
          </a:xfrm>
        </p:spPr>
        <p:txBody>
          <a:bodyPr/>
          <a:lstStyle/>
          <a:p>
            <a:r>
              <a:rPr lang="en-US" dirty="0" smtClean="0"/>
              <a:t>Are you bound by a Noncompete </a:t>
            </a:r>
            <a:r>
              <a:rPr lang="en-US" dirty="0"/>
              <a:t>Agreement or Employee </a:t>
            </a:r>
            <a:r>
              <a:rPr lang="en-US" dirty="0" smtClean="0"/>
              <a:t>Manual? </a:t>
            </a:r>
            <a:endParaRPr lang="en-US" dirty="0"/>
          </a:p>
          <a:p>
            <a:pPr lvl="1"/>
            <a:r>
              <a:rPr lang="en-US" dirty="0"/>
              <a:t>With </a:t>
            </a:r>
            <a:r>
              <a:rPr lang="en-US" dirty="0" smtClean="0"/>
              <a:t>current or former employer, partner, vendor, or customer? </a:t>
            </a:r>
            <a:endParaRPr lang="en-US" dirty="0"/>
          </a:p>
          <a:p>
            <a:pPr lvl="1"/>
            <a:r>
              <a:rPr lang="en-US" dirty="0" smtClean="0"/>
              <a:t>Does it impede your right </a:t>
            </a:r>
            <a:r>
              <a:rPr lang="en-US" dirty="0"/>
              <a:t>to </a:t>
            </a:r>
            <a:r>
              <a:rPr lang="en-US" dirty="0" smtClean="0"/>
              <a:t>operate business, sell business, </a:t>
            </a:r>
            <a:r>
              <a:rPr lang="en-US" dirty="0"/>
              <a:t>or raise </a:t>
            </a:r>
            <a:r>
              <a:rPr lang="en-US" dirty="0" smtClean="0"/>
              <a:t>capital from investors?</a:t>
            </a:r>
            <a:endParaRPr lang="en-US" dirty="0"/>
          </a:p>
          <a:p>
            <a:pPr lvl="1"/>
            <a:r>
              <a:rPr lang="en-US" dirty="0"/>
              <a:t>To what degree? Prohibit altogether? </a:t>
            </a:r>
            <a:r>
              <a:rPr lang="en-US" dirty="0" smtClean="0"/>
              <a:t>Limit </a:t>
            </a:r>
            <a:r>
              <a:rPr lang="en-US" dirty="0"/>
              <a:t>as to geographic scope? Time limit? </a:t>
            </a:r>
            <a:r>
              <a:rPr lang="en-US" dirty="0" smtClean="0"/>
              <a:t>Duration?</a:t>
            </a:r>
            <a:endParaRPr lang="en-US" dirty="0"/>
          </a:p>
          <a:p>
            <a:pPr lvl="1"/>
            <a:r>
              <a:rPr lang="en-US" dirty="0"/>
              <a:t>Prohibits </a:t>
            </a:r>
            <a:r>
              <a:rPr lang="en-US" dirty="0" smtClean="0"/>
              <a:t>contact w/ specific customers, employees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  <p:bldP spid="11878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b="1" i="1" u="sng" dirty="0">
                <a:ea typeface="ＭＳ Ｐゴシック" charset="0"/>
              </a:rPr>
              <a:t>Borrowing Debt vs. Raising Investor </a:t>
            </a:r>
            <a:r>
              <a:rPr lang="en-US" sz="2800" b="1" i="1" u="sng" dirty="0" smtClean="0">
                <a:ea typeface="ＭＳ Ｐゴシック" charset="0"/>
              </a:rPr>
              <a:t>Equity</a:t>
            </a:r>
            <a:br>
              <a:rPr lang="en-US" sz="2800" b="1" i="1" u="sng" dirty="0" smtClean="0">
                <a:ea typeface="ＭＳ Ｐゴシック" charset="0"/>
              </a:rPr>
            </a:br>
            <a:r>
              <a:rPr lang="en-US" sz="3200" b="1" i="1" u="sng" dirty="0" smtClean="0">
                <a:ea typeface="ＭＳ Ｐゴシック" charset="0"/>
              </a:rPr>
              <a:t>When </a:t>
            </a:r>
            <a:r>
              <a:rPr lang="en-US" sz="3200" b="1" i="1" u="sng" dirty="0">
                <a:ea typeface="ＭＳ Ｐゴシック" charset="0"/>
              </a:rPr>
              <a:t>Loans </a:t>
            </a:r>
            <a:r>
              <a:rPr lang="en-US" sz="3200" b="1" i="1" u="sng" dirty="0" smtClean="0">
                <a:ea typeface="ＭＳ Ｐゴシック" charset="0"/>
              </a:rPr>
              <a:t>Are /Are Not Securities </a:t>
            </a:r>
            <a:endParaRPr lang="en-US" sz="3200" b="1" i="1" u="sng" dirty="0">
              <a:ea typeface="ＭＳ Ｐゴシック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53400" cy="51054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000" b="1" u="sng" dirty="0" smtClean="0">
                <a:ea typeface="ＭＳ Ｐゴシック" charset="0"/>
              </a:rPr>
              <a:t>Security: </a:t>
            </a:r>
          </a:p>
          <a:p>
            <a:pPr>
              <a:defRPr/>
            </a:pPr>
            <a:r>
              <a:rPr lang="en-US" sz="2000" dirty="0" smtClean="0">
                <a:ea typeface="ＭＳ Ｐゴシック" charset="0"/>
              </a:rPr>
              <a:t>Shared equity ownership in the property or investment</a:t>
            </a:r>
          </a:p>
          <a:p>
            <a:pPr>
              <a:defRPr/>
            </a:pPr>
            <a:r>
              <a:rPr lang="en-US" sz="2000" dirty="0" smtClean="0">
                <a:ea typeface="ＭＳ Ｐゴシック" charset="0"/>
              </a:rPr>
              <a:t>Investor owns a percentage or $ value of the LLC or LP or corp.</a:t>
            </a:r>
          </a:p>
          <a:p>
            <a:pPr marL="342900" lvl="1" indent="-342900">
              <a:buClr>
                <a:schemeClr val="hlink"/>
              </a:buClr>
              <a:defRPr/>
            </a:pPr>
            <a:r>
              <a:rPr lang="en-US" sz="2000" dirty="0" smtClean="0">
                <a:ea typeface="ＭＳ Ｐゴシック" charset="0"/>
              </a:rPr>
              <a:t>Note or Loan </a:t>
            </a:r>
            <a:r>
              <a:rPr lang="en-US" sz="2000" dirty="0">
                <a:ea typeface="ＭＳ Ｐゴシック" charset="0"/>
              </a:rPr>
              <a:t>Convertible </a:t>
            </a:r>
            <a:r>
              <a:rPr lang="en-US" sz="2000" dirty="0" smtClean="0">
                <a:ea typeface="ＭＳ Ｐゴシック" charset="0"/>
              </a:rPr>
              <a:t>into stock </a:t>
            </a:r>
            <a:r>
              <a:rPr lang="en-US" sz="2000" dirty="0">
                <a:ea typeface="ＭＳ Ｐゴシック" charset="0"/>
              </a:rPr>
              <a:t>or </a:t>
            </a:r>
            <a:r>
              <a:rPr lang="en-US" sz="2000" dirty="0" smtClean="0">
                <a:ea typeface="ＭＳ Ｐゴシック" charset="0"/>
              </a:rPr>
              <a:t>equity ownership.</a:t>
            </a:r>
          </a:p>
          <a:p>
            <a:pPr marL="342900" lvl="1" indent="-342900">
              <a:buClr>
                <a:schemeClr val="hlink"/>
              </a:buClr>
              <a:defRPr/>
            </a:pPr>
            <a:r>
              <a:rPr lang="en-US" sz="2000" dirty="0" smtClean="0">
                <a:ea typeface="ＭＳ Ｐゴシック" charset="0"/>
              </a:rPr>
              <a:t>Participating Note, or Loan, where borrower’s payments only due, or lender makes more $, if investment makes profits. No fixed P&amp;I.</a:t>
            </a:r>
          </a:p>
          <a:p>
            <a:pPr marL="0" lvl="1" indent="0">
              <a:buClr>
                <a:schemeClr val="hlink"/>
              </a:buClr>
              <a:buNone/>
              <a:defRPr/>
            </a:pPr>
            <a:endParaRPr lang="en-US" sz="2000" dirty="0">
              <a:ea typeface="ＭＳ Ｐゴシック" charset="0"/>
            </a:endParaRPr>
          </a:p>
          <a:p>
            <a:pPr marL="0" indent="0">
              <a:buNone/>
              <a:defRPr/>
            </a:pPr>
            <a:r>
              <a:rPr lang="en-US" sz="2000" b="1" u="sng" dirty="0" smtClean="0">
                <a:ea typeface="ＭＳ Ｐゴシック" charset="0"/>
              </a:rPr>
              <a:t>Not a Security: </a:t>
            </a:r>
          </a:p>
          <a:p>
            <a:pPr>
              <a:defRPr/>
            </a:pPr>
            <a:r>
              <a:rPr lang="en-US" sz="2000" dirty="0" smtClean="0">
                <a:ea typeface="ＭＳ Ｐゴシック" charset="0"/>
              </a:rPr>
              <a:t>Debt, Loans, Notes </a:t>
            </a:r>
            <a:r>
              <a:rPr lang="en-US" sz="2000" dirty="0">
                <a:ea typeface="ＭＳ Ｐゴシック" charset="0"/>
              </a:rPr>
              <a:t>(</a:t>
            </a:r>
            <a:r>
              <a:rPr lang="en-US" sz="2000" dirty="0" smtClean="0">
                <a:ea typeface="ＭＳ Ｐゴシック" charset="0"/>
              </a:rPr>
              <a:t>generally), Borrowing </a:t>
            </a:r>
            <a:r>
              <a:rPr lang="en-US" sz="2000" dirty="0">
                <a:ea typeface="ＭＳ Ｐゴシック" charset="0"/>
              </a:rPr>
              <a:t>a loan from </a:t>
            </a:r>
            <a:r>
              <a:rPr lang="en-US" sz="2000" dirty="0" smtClean="0">
                <a:ea typeface="ＭＳ Ｐゴシック" charset="0"/>
              </a:rPr>
              <a:t>lenders</a:t>
            </a:r>
            <a:endParaRPr lang="en-US" sz="2000" dirty="0">
              <a:ea typeface="ＭＳ Ｐゴシック" charset="0"/>
            </a:endParaRPr>
          </a:p>
          <a:p>
            <a:pPr>
              <a:defRPr/>
            </a:pPr>
            <a:r>
              <a:rPr lang="en-US" sz="2000" dirty="0" smtClean="0">
                <a:ea typeface="ＭＳ Ｐゴシック" charset="0"/>
              </a:rPr>
              <a:t>Fixed payments, </a:t>
            </a:r>
            <a:r>
              <a:rPr lang="en-US" sz="2000" dirty="0">
                <a:ea typeface="ＭＳ Ｐゴシック" charset="0"/>
              </a:rPr>
              <a:t>p</a:t>
            </a:r>
            <a:r>
              <a:rPr lang="en-US" sz="2000" dirty="0" smtClean="0">
                <a:ea typeface="ＭＳ Ｐゴシック" charset="0"/>
              </a:rPr>
              <a:t>ayment dates &amp; obligation amount</a:t>
            </a:r>
          </a:p>
          <a:p>
            <a:pPr>
              <a:defRPr/>
            </a:pPr>
            <a:r>
              <a:rPr lang="en-US" sz="2000" dirty="0" smtClean="0">
                <a:ea typeface="ＭＳ Ｐゴシック" charset="0"/>
              </a:rPr>
              <a:t>Payment Not Based on Profits or Loss: Borrower’s </a:t>
            </a:r>
            <a:r>
              <a:rPr lang="en-US" sz="2000" dirty="0">
                <a:ea typeface="ＭＳ Ｐゴシック" charset="0"/>
              </a:rPr>
              <a:t>p</a:t>
            </a:r>
            <a:r>
              <a:rPr lang="en-US" sz="2000" dirty="0" smtClean="0">
                <a:ea typeface="ＭＳ Ｐゴシック" charset="0"/>
              </a:rPr>
              <a:t>ayments due even if business becomes financially unsuccessful</a:t>
            </a:r>
          </a:p>
          <a:p>
            <a:pPr>
              <a:defRPr/>
            </a:pPr>
            <a:r>
              <a:rPr lang="en-US" sz="2000" dirty="0" smtClean="0">
                <a:ea typeface="ＭＳ Ｐゴシック" charset="0"/>
              </a:rPr>
              <a:t>Lender has priority rights over investors in liquidation</a:t>
            </a:r>
          </a:p>
          <a:p>
            <a:pPr>
              <a:defRPr/>
            </a:pPr>
            <a:endParaRPr lang="en-US" dirty="0">
              <a:ea typeface="ＭＳ Ｐゴシック" charset="0"/>
            </a:endParaRPr>
          </a:p>
          <a:p>
            <a:pPr>
              <a:defRPr/>
            </a:pPr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557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i="1" u="sng" dirty="0">
                <a:ea typeface="ＭＳ Ｐゴシック" charset="0"/>
              </a:rPr>
              <a:t>Borrowing Debt vs. Raising Investor </a:t>
            </a:r>
            <a:r>
              <a:rPr lang="en-US" sz="3600" b="1" i="1" u="sng" dirty="0" smtClean="0">
                <a:ea typeface="ＭＳ Ｐゴシック" charset="0"/>
              </a:rPr>
              <a:t>Equity – Pros &amp; Cons</a:t>
            </a:r>
            <a:endParaRPr lang="en-US" sz="3600" i="1" u="sng" dirty="0">
              <a:ea typeface="ＭＳ Ｐゴシック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200" dirty="0" smtClean="0">
                <a:ea typeface="ＭＳ Ｐゴシック" charset="0"/>
              </a:rPr>
              <a:t>Lenders easier to find</a:t>
            </a:r>
          </a:p>
          <a:p>
            <a:pPr>
              <a:lnSpc>
                <a:spcPct val="90000"/>
              </a:lnSpc>
              <a:defRPr/>
            </a:pPr>
            <a:r>
              <a:rPr lang="en-US" sz="2200" dirty="0" smtClean="0">
                <a:ea typeface="ＭＳ Ｐゴシック" charset="0"/>
              </a:rPr>
              <a:t>Debt </a:t>
            </a:r>
            <a:r>
              <a:rPr lang="en-US" sz="2200" dirty="0">
                <a:ea typeface="ＭＳ Ｐゴシック" charset="0"/>
              </a:rPr>
              <a:t>faster to negotiate and </a:t>
            </a:r>
            <a:r>
              <a:rPr lang="en-US" sz="2200" dirty="0" smtClean="0">
                <a:ea typeface="ＭＳ Ｐゴシック" charset="0"/>
              </a:rPr>
              <a:t>close.</a:t>
            </a:r>
            <a:endParaRPr lang="en-US" sz="2200" dirty="0">
              <a:ea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200" dirty="0">
                <a:ea typeface="ＭＳ Ｐゴシック" charset="0"/>
              </a:rPr>
              <a:t>Debt less costly than equity in a few ways.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>
                <a:ea typeface="ＭＳ Ｐゴシック" charset="0"/>
              </a:rPr>
              <a:t>Equity (Investor money) more expensive than debt due to securities compliance costs. Deal must be larger to make it worth </a:t>
            </a:r>
            <a:r>
              <a:rPr lang="en-US" sz="2200" dirty="0" smtClean="0">
                <a:ea typeface="ＭＳ Ｐゴシック" charset="0"/>
              </a:rPr>
              <a:t>cost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 smtClean="0">
                <a:ea typeface="ＭＳ Ｐゴシック" charset="0"/>
              </a:rPr>
              <a:t>Equity: Issuer gives up a piece of the company</a:t>
            </a:r>
          </a:p>
          <a:p>
            <a:pPr>
              <a:lnSpc>
                <a:spcPct val="90000"/>
              </a:lnSpc>
              <a:defRPr/>
            </a:pPr>
            <a:r>
              <a:rPr lang="en-US" sz="2200" dirty="0">
                <a:ea typeface="ＭＳ Ｐゴシック" charset="0"/>
              </a:rPr>
              <a:t>Investors share fully in </a:t>
            </a:r>
            <a:r>
              <a:rPr lang="en-US" sz="2200" dirty="0" smtClean="0">
                <a:ea typeface="ＭＳ Ｐゴシック" charset="0"/>
              </a:rPr>
              <a:t>profits &amp; losses and only get paid if there are profits; while </a:t>
            </a:r>
            <a:r>
              <a:rPr lang="en-US" sz="2200" dirty="0">
                <a:ea typeface="ＭＳ Ｐゴシック" charset="0"/>
              </a:rPr>
              <a:t>lenders </a:t>
            </a:r>
            <a:r>
              <a:rPr lang="en-US" sz="2200" dirty="0" smtClean="0">
                <a:ea typeface="ＭＳ Ｐゴシック" charset="0"/>
              </a:rPr>
              <a:t>get paid regardless </a:t>
            </a:r>
            <a:r>
              <a:rPr lang="en-US" sz="2200" dirty="0">
                <a:ea typeface="ＭＳ Ｐゴシック" charset="0"/>
              </a:rPr>
              <a:t>of </a:t>
            </a:r>
            <a:r>
              <a:rPr lang="en-US" sz="2200" dirty="0" smtClean="0">
                <a:ea typeface="ＭＳ Ｐゴシック" charset="0"/>
              </a:rPr>
              <a:t>profits &amp; losses.</a:t>
            </a:r>
            <a:endParaRPr lang="en-US" sz="2200" dirty="0">
              <a:ea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200" dirty="0" smtClean="0">
                <a:ea typeface="ＭＳ Ｐゴシック" charset="0"/>
              </a:rPr>
              <a:t>Lenders often prefer debt because of lender </a:t>
            </a:r>
            <a:r>
              <a:rPr lang="en-US" sz="2200" dirty="0">
                <a:ea typeface="ＭＳ Ｐゴシック" charset="0"/>
              </a:rPr>
              <a:t>p</a:t>
            </a:r>
            <a:r>
              <a:rPr lang="en-US" sz="2200" dirty="0" smtClean="0">
                <a:ea typeface="ＭＳ Ｐゴシック" charset="0"/>
              </a:rPr>
              <a:t>riority in liquidation or dissolution.</a:t>
            </a:r>
            <a:endParaRPr lang="en-US" sz="2200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8302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i="1" u="sng" dirty="0">
                <a:ea typeface="ＭＳ Ｐゴシック" charset="0"/>
              </a:rPr>
              <a:t>Securities Laws Apply if Investors in the Deal</a:t>
            </a:r>
            <a:endParaRPr lang="en-US" i="1" u="sng" dirty="0">
              <a:ea typeface="ＭＳ Ｐゴシック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6482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sz="2200" b="1" dirty="0" smtClean="0">
                <a:ea typeface="ＭＳ Ｐゴシック" charset="0"/>
              </a:rPr>
              <a:t>Sale or Issue of Security: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200" dirty="0" smtClean="0">
                <a:ea typeface="ＭＳ Ｐゴシック" charset="0"/>
              </a:rPr>
              <a:t>Issuing </a:t>
            </a:r>
            <a:r>
              <a:rPr lang="en-US" sz="2200" i="1" dirty="0">
                <a:ea typeface="ＭＳ Ｐゴシック" charset="0"/>
              </a:rPr>
              <a:t>any </a:t>
            </a:r>
            <a:r>
              <a:rPr lang="en-US" sz="2200" dirty="0">
                <a:ea typeface="ＭＳ Ｐゴシック" charset="0"/>
              </a:rPr>
              <a:t>equity interest in </a:t>
            </a:r>
            <a:r>
              <a:rPr lang="en-US" sz="2200" dirty="0" smtClean="0">
                <a:ea typeface="ＭＳ Ｐゴシック" charset="0"/>
              </a:rPr>
              <a:t>an investment LLC in </a:t>
            </a:r>
            <a:r>
              <a:rPr lang="en-US" sz="2200" dirty="0">
                <a:ea typeface="ＭＳ Ｐゴシック" charset="0"/>
              </a:rPr>
              <a:t>exchange for cash, property, services, </a:t>
            </a:r>
            <a:r>
              <a:rPr lang="en-US" sz="2200" dirty="0" smtClean="0">
                <a:ea typeface="ＭＳ Ｐゴシック" charset="0"/>
              </a:rPr>
              <a:t>or </a:t>
            </a:r>
            <a:r>
              <a:rPr lang="en-US" sz="2200" dirty="0">
                <a:ea typeface="ＭＳ Ｐゴシック" charset="0"/>
              </a:rPr>
              <a:t>vendor contract, </a:t>
            </a:r>
            <a:r>
              <a:rPr lang="en-US" sz="2200" b="1" dirty="0">
                <a:ea typeface="ＭＳ Ｐゴシック" charset="0"/>
              </a:rPr>
              <a:t>is a </a:t>
            </a:r>
            <a:r>
              <a:rPr lang="en-US" sz="2200" b="1" dirty="0" smtClean="0">
                <a:ea typeface="ＭＳ Ｐゴシック" charset="0"/>
              </a:rPr>
              <a:t>security.</a:t>
            </a:r>
            <a:endParaRPr lang="en-US" sz="2200" b="1" dirty="0">
              <a:ea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200" dirty="0">
                <a:ea typeface="ＭＳ Ｐゴシック" charset="0"/>
              </a:rPr>
              <a:t>S</a:t>
            </a:r>
            <a:r>
              <a:rPr lang="en-US" sz="2200" dirty="0" smtClean="0">
                <a:ea typeface="ＭＳ Ｐゴシック" charset="0"/>
              </a:rPr>
              <a:t>elling </a:t>
            </a:r>
            <a:r>
              <a:rPr lang="en-US" sz="2200" dirty="0">
                <a:ea typeface="ＭＳ Ｐゴシック" charset="0"/>
              </a:rPr>
              <a:t>LLC interests, or stock, </a:t>
            </a:r>
            <a:r>
              <a:rPr lang="en-US" sz="2200" dirty="0" smtClean="0">
                <a:ea typeface="ＭＳ Ｐゴシック" charset="0"/>
              </a:rPr>
              <a:t>LLC or LP interest in a real estate investment, any fund interest, is a security.</a:t>
            </a:r>
          </a:p>
          <a:p>
            <a:pPr>
              <a:lnSpc>
                <a:spcPct val="90000"/>
              </a:lnSpc>
              <a:defRPr/>
            </a:pPr>
            <a:r>
              <a:rPr lang="en-US" sz="2200" dirty="0" smtClean="0">
                <a:ea typeface="ＭＳ Ｐゴシック" charset="0"/>
              </a:rPr>
              <a:t>Selling investment or issuing shares to </a:t>
            </a:r>
            <a:r>
              <a:rPr lang="en-US" sz="2200" dirty="0">
                <a:ea typeface="ＭＳ Ｐゴシック" charset="0"/>
              </a:rPr>
              <a:t>your parents, your employees, board members, advisors, is a </a:t>
            </a:r>
            <a:r>
              <a:rPr lang="en-US" sz="2200" dirty="0" smtClean="0">
                <a:ea typeface="ＭＳ Ｐゴシック" charset="0"/>
              </a:rPr>
              <a:t>security sale</a:t>
            </a:r>
            <a:r>
              <a:rPr lang="en-US" sz="2200" dirty="0">
                <a:ea typeface="ＭＳ Ｐゴシック" charset="0"/>
              </a:rPr>
              <a:t>.</a:t>
            </a:r>
            <a:r>
              <a:rPr lang="en-US" sz="2200" dirty="0" smtClean="0">
                <a:ea typeface="ＭＳ Ｐゴシック" charset="0"/>
              </a:rPr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en-US" sz="2200" u="sng" dirty="0" smtClean="0">
                <a:ea typeface="ＭＳ Ｐゴシック" charset="0"/>
              </a:rPr>
              <a:t>Giving</a:t>
            </a:r>
            <a:r>
              <a:rPr lang="en-US" sz="2200" dirty="0" smtClean="0">
                <a:ea typeface="ＭＳ Ｐゴシック" charset="0"/>
              </a:rPr>
              <a:t> a security for services or property is a security sale!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200" b="1" dirty="0" smtClean="0">
                <a:ea typeface="ＭＳ Ｐゴシック" charset="0"/>
              </a:rPr>
              <a:t>Find exemptions</a:t>
            </a:r>
            <a:r>
              <a:rPr lang="en-US" sz="2200" dirty="0" smtClean="0">
                <a:ea typeface="ＭＳ Ｐゴシック" charset="0"/>
              </a:rPr>
              <a:t> under 4(2) or </a:t>
            </a:r>
            <a:r>
              <a:rPr lang="en-US" sz="2200" dirty="0">
                <a:ea typeface="ＭＳ Ｐゴシック" charset="0"/>
              </a:rPr>
              <a:t>Reg D </a:t>
            </a:r>
            <a:r>
              <a:rPr lang="en-US" sz="2200" dirty="0" smtClean="0">
                <a:ea typeface="ＭＳ Ｐゴシック" charset="0"/>
              </a:rPr>
              <a:t>where </a:t>
            </a:r>
            <a:r>
              <a:rPr lang="en-US" sz="2200" dirty="0">
                <a:ea typeface="ＭＳ Ｐゴシック" charset="0"/>
              </a:rPr>
              <a:t>security </a:t>
            </a:r>
            <a:r>
              <a:rPr lang="en-US" sz="2200" dirty="0" smtClean="0">
                <a:ea typeface="ＭＳ Ｐゴシック" charset="0"/>
              </a:rPr>
              <a:t>issued</a:t>
            </a:r>
            <a:r>
              <a:rPr lang="en-US" sz="2200" dirty="0">
                <a:ea typeface="ＭＳ Ｐゴシック" charset="0"/>
              </a:rPr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en-US" sz="2200" dirty="0">
                <a:ea typeface="ＭＳ Ｐゴシック" charset="0"/>
              </a:rPr>
              <a:t>R</a:t>
            </a:r>
            <a:r>
              <a:rPr lang="en-US" sz="2200" dirty="0" smtClean="0">
                <a:ea typeface="ＭＳ Ｐゴシック" charset="0"/>
              </a:rPr>
              <a:t>egistration exemptions typically require a notice filing, even in very small deal.</a:t>
            </a:r>
            <a:endParaRPr lang="en-US" sz="2200" dirty="0">
              <a:ea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200" dirty="0" smtClean="0">
                <a:ea typeface="ＭＳ Ｐゴシック" charset="0"/>
              </a:rPr>
              <a:t>There are </a:t>
            </a:r>
            <a:r>
              <a:rPr lang="en-US" sz="2200" u="sng" dirty="0">
                <a:ea typeface="ＭＳ Ｐゴシック" charset="0"/>
              </a:rPr>
              <a:t>no disclosure </a:t>
            </a:r>
            <a:r>
              <a:rPr lang="en-US" sz="2200" u="sng" dirty="0" smtClean="0">
                <a:ea typeface="ＭＳ Ｐゴシック" charset="0"/>
              </a:rPr>
              <a:t>exemptions (Need PPM or Offering Memo, or abbreviated version of them.)</a:t>
            </a:r>
          </a:p>
        </p:txBody>
      </p:sp>
    </p:spTree>
    <p:extLst>
      <p:ext uri="{BB962C8B-B14F-4D97-AF65-F5344CB8AC3E}">
        <p14:creationId xmlns:p14="http://schemas.microsoft.com/office/powerpoint/2010/main" val="10537492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i="1" u="sng" dirty="0">
                <a:ea typeface="ＭＳ Ｐゴシック" charset="0"/>
              </a:rPr>
              <a:t>Disclosure </a:t>
            </a:r>
            <a:r>
              <a:rPr lang="en-US" b="1" i="1" u="sng" dirty="0" smtClean="0">
                <a:ea typeface="ＭＳ Ｐゴシック" charset="0"/>
              </a:rPr>
              <a:t> Doc - </a:t>
            </a:r>
            <a:r>
              <a:rPr lang="en-US" b="1" i="1" u="sng" dirty="0">
                <a:ea typeface="ＭＳ Ｐゴシック" charset="0"/>
              </a:rPr>
              <a:t>Why ?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696200" cy="4953000"/>
          </a:xfrm>
        </p:spPr>
        <p:txBody>
          <a:bodyPr/>
          <a:lstStyle/>
          <a:p>
            <a:r>
              <a:rPr lang="en-US" sz="2600" dirty="0" smtClean="0"/>
              <a:t>§ 10b-5 (anti-fraud) laws require </a:t>
            </a:r>
            <a:r>
              <a:rPr lang="ja-JP" altLang="en-US" sz="2600" dirty="0" smtClean="0"/>
              <a:t>“</a:t>
            </a:r>
            <a:r>
              <a:rPr lang="en-US" altLang="ja-JP" sz="2600" b="1" dirty="0" smtClean="0"/>
              <a:t>full and fair disclosure</a:t>
            </a:r>
            <a:r>
              <a:rPr lang="ja-JP" altLang="en-US" sz="2600" dirty="0" smtClean="0"/>
              <a:t>”</a:t>
            </a:r>
            <a:r>
              <a:rPr lang="en-US" altLang="ja-JP" sz="2600" dirty="0" smtClean="0"/>
              <a:t> of all info material to investment decision: Offering, terms, principals, risks, industry, repayment, exit strategy, more.</a:t>
            </a:r>
          </a:p>
          <a:p>
            <a:r>
              <a:rPr lang="en-US" sz="2600" dirty="0" smtClean="0"/>
              <a:t>Why PPM? Oral disclosure is inconsistent, time-consuming and not memorialized.</a:t>
            </a:r>
            <a:endParaRPr lang="en-US" sz="2600" dirty="0" smtClean="0">
              <a:solidFill>
                <a:srgbClr val="000000"/>
              </a:solidFill>
            </a:endParaRPr>
          </a:p>
          <a:p>
            <a:r>
              <a:rPr lang="en-US" sz="2600" b="1" dirty="0" smtClean="0"/>
              <a:t>Legal Protection </a:t>
            </a:r>
            <a:r>
              <a:rPr lang="en-US" sz="2600" dirty="0" smtClean="0"/>
              <a:t>(to Issuer), from investors if unsuccessful investment, and exaggerating brokers. Investors may sue.</a:t>
            </a:r>
            <a:r>
              <a:rPr lang="en-US" sz="2600" dirty="0" smtClean="0">
                <a:latin typeface="Symbol" pitchFamily="18" charset="2"/>
                <a:cs typeface="Times New Roman" pitchFamily="18" charset="0"/>
              </a:rPr>
              <a:t>	</a:t>
            </a:r>
          </a:p>
          <a:p>
            <a:r>
              <a:rPr lang="en-US" sz="2600" dirty="0" smtClean="0"/>
              <a:t>Don</a:t>
            </a:r>
            <a:r>
              <a:rPr lang="ja-JP" altLang="en-US" sz="2600" dirty="0" smtClean="0"/>
              <a:t>’</a:t>
            </a:r>
            <a:r>
              <a:rPr lang="en-US" altLang="ja-JP" sz="2600" dirty="0" smtClean="0"/>
              <a:t>t say anything outside of the book, and</a:t>
            </a:r>
            <a:r>
              <a:rPr lang="en-US" altLang="ja-JP" sz="2600" b="1" dirty="0" smtClean="0"/>
              <a:t> </a:t>
            </a:r>
            <a:r>
              <a:rPr lang="en-US" altLang="ja-JP" sz="2600" dirty="0" smtClean="0"/>
              <a:t>don</a:t>
            </a:r>
            <a:r>
              <a:rPr lang="ja-JP" altLang="en-US" sz="2600" dirty="0" smtClean="0"/>
              <a:t>’</a:t>
            </a:r>
            <a:r>
              <a:rPr lang="en-US" altLang="ja-JP" sz="2600" dirty="0" smtClean="0"/>
              <a:t>t say anything untrue or misleading.</a:t>
            </a:r>
            <a:endParaRPr lang="en-US" sz="26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724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533400"/>
            <a:ext cx="8153400" cy="6096000"/>
          </a:xfrm>
        </p:spPr>
        <p:txBody>
          <a:bodyPr/>
          <a:lstStyle/>
          <a:p>
            <a:pPr>
              <a:defRPr/>
            </a:pPr>
            <a:r>
              <a:rPr lang="en-US" sz="2800" b="1" dirty="0">
                <a:ea typeface="ＭＳ Ｐゴシック" charset="0"/>
              </a:rPr>
              <a:t>Investor Perception</a:t>
            </a:r>
            <a:r>
              <a:rPr lang="en-US" sz="2800" dirty="0">
                <a:ea typeface="ＭＳ Ｐゴシック" charset="0"/>
              </a:rPr>
              <a:t>:  Improved with professional book; </a:t>
            </a:r>
            <a:r>
              <a:rPr lang="en-US" sz="2800" dirty="0" smtClean="0">
                <a:ea typeface="ＭＳ Ｐゴシック" charset="0"/>
              </a:rPr>
              <a:t>Increases investor </a:t>
            </a:r>
            <a:r>
              <a:rPr lang="en-US" sz="2800" dirty="0">
                <a:ea typeface="ＭＳ Ｐゴシック" charset="0"/>
              </a:rPr>
              <a:t>confidence that compliance done correctly</a:t>
            </a:r>
            <a:r>
              <a:rPr lang="en-US" sz="2800" dirty="0" smtClean="0">
                <a:ea typeface="ＭＳ Ｐゴシック" charset="0"/>
              </a:rPr>
              <a:t>.</a:t>
            </a:r>
          </a:p>
          <a:p>
            <a:pPr>
              <a:defRPr/>
            </a:pPr>
            <a:r>
              <a:rPr lang="en-US" sz="2800" dirty="0" smtClean="0">
                <a:ea typeface="ＭＳ Ｐゴシック" charset="0"/>
              </a:rPr>
              <a:t>Forces Issuer to crystalize thoughts in writing.</a:t>
            </a:r>
            <a:endParaRPr lang="en-US" sz="2800" dirty="0">
              <a:ea typeface="ＭＳ Ｐゴシック" charset="0"/>
            </a:endParaRPr>
          </a:p>
          <a:p>
            <a:pPr>
              <a:defRPr/>
            </a:pPr>
            <a:r>
              <a:rPr lang="en-US" sz="2800" b="1" dirty="0" smtClean="0">
                <a:ea typeface="ＭＳ Ｐゴシック" charset="0"/>
              </a:rPr>
              <a:t>Anticipates &amp; answers </a:t>
            </a:r>
            <a:r>
              <a:rPr lang="en-US" sz="2800" b="1" dirty="0">
                <a:ea typeface="ＭＳ Ｐゴシック" charset="0"/>
              </a:rPr>
              <a:t>investor </a:t>
            </a:r>
            <a:r>
              <a:rPr lang="en-US" sz="2800" b="1" dirty="0" smtClean="0">
                <a:ea typeface="ＭＳ Ｐゴシック" charset="0"/>
              </a:rPr>
              <a:t>questions.</a:t>
            </a:r>
            <a:endParaRPr lang="en-US" sz="2800" dirty="0">
              <a:ea typeface="ＭＳ Ｐゴシック" charset="0"/>
            </a:endParaRPr>
          </a:p>
          <a:p>
            <a:pPr>
              <a:defRPr/>
            </a:pPr>
            <a:r>
              <a:rPr lang="en-US" sz="2800" dirty="0">
                <a:ea typeface="ＭＳ Ｐゴシック" charset="0"/>
              </a:rPr>
              <a:t>Can and should be a </a:t>
            </a:r>
            <a:r>
              <a:rPr lang="en-US" sz="2800" b="1" dirty="0">
                <a:ea typeface="ＭＳ Ｐゴシック" charset="0"/>
              </a:rPr>
              <a:t>marketing document</a:t>
            </a:r>
            <a:r>
              <a:rPr lang="en-US" sz="2800" dirty="0">
                <a:ea typeface="ＭＳ Ｐゴシック" charset="0"/>
              </a:rPr>
              <a:t>: Touting the virtues of </a:t>
            </a:r>
            <a:r>
              <a:rPr lang="en-US" sz="2800" dirty="0" smtClean="0">
                <a:ea typeface="ＭＳ Ｐゴシック" charset="0"/>
              </a:rPr>
              <a:t>investment strategy</a:t>
            </a:r>
            <a:r>
              <a:rPr lang="en-US" sz="2800" dirty="0">
                <a:ea typeface="ＭＳ Ｐゴシック" charset="0"/>
              </a:rPr>
              <a:t>, your </a:t>
            </a:r>
            <a:r>
              <a:rPr lang="en-US" sz="2800" dirty="0" smtClean="0">
                <a:ea typeface="ＭＳ Ｐゴシック" charset="0"/>
              </a:rPr>
              <a:t>background, your team. </a:t>
            </a:r>
            <a:endParaRPr lang="en-US" sz="2800" dirty="0">
              <a:ea typeface="ＭＳ Ｐゴシック" charset="0"/>
            </a:endParaRPr>
          </a:p>
          <a:p>
            <a:pPr>
              <a:defRPr/>
            </a:pPr>
            <a:r>
              <a:rPr lang="en-US" sz="2800" b="1" dirty="0">
                <a:ea typeface="ＭＳ Ｐゴシック" charset="0"/>
              </a:rPr>
              <a:t>Time Saver </a:t>
            </a:r>
            <a:r>
              <a:rPr lang="en-US" sz="2800" dirty="0">
                <a:ea typeface="ＭＳ Ｐゴシック" charset="0"/>
              </a:rPr>
              <a:t>for your sales pitches</a:t>
            </a:r>
            <a:r>
              <a:rPr lang="en-US" sz="2800" dirty="0" smtClean="0">
                <a:ea typeface="ＭＳ Ｐゴシック" charset="0"/>
              </a:rPr>
              <a:t>.</a:t>
            </a:r>
          </a:p>
          <a:p>
            <a:pPr>
              <a:defRPr/>
            </a:pPr>
            <a:r>
              <a:rPr lang="en-US" sz="2800" dirty="0" smtClean="0">
                <a:ea typeface="ＭＳ Ｐゴシック" charset="0"/>
              </a:rPr>
              <a:t>Balances Sales Pitch with Full Disclosure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</a:rPr>
              <a:t>Puts your </a:t>
            </a:r>
            <a:r>
              <a:rPr lang="en-US" sz="2800" b="1" dirty="0">
                <a:ea typeface="ＭＳ Ｐゴシック" charset="0"/>
              </a:rPr>
              <a:t>money where your mouth is</a:t>
            </a:r>
            <a:r>
              <a:rPr lang="en-US" sz="2800" dirty="0">
                <a:ea typeface="ＭＳ Ｐゴシック" charset="0"/>
              </a:rPr>
              <a:t>:  You have invested personal assets in start-up costs (legal, accounting, printing</a:t>
            </a:r>
            <a:r>
              <a:rPr lang="en-US" sz="2800" dirty="0" smtClean="0">
                <a:ea typeface="ＭＳ Ｐゴシック" charset="0"/>
              </a:rPr>
              <a:t>.)</a:t>
            </a:r>
            <a:endParaRPr lang="en-US" sz="2800" dirty="0">
              <a:ea typeface="ＭＳ Ｐゴシック" charset="0"/>
            </a:endParaRPr>
          </a:p>
          <a:p>
            <a:pPr>
              <a:defRPr/>
            </a:pPr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9658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i="1" u="sng" dirty="0">
                <a:ea typeface="ＭＳ Ｐゴシック" charset="0"/>
              </a:rPr>
              <a:t>Disclosure </a:t>
            </a:r>
            <a:r>
              <a:rPr lang="en-US" sz="4000" b="1" i="1" u="sng" dirty="0" smtClean="0">
                <a:ea typeface="ＭＳ Ｐゴシック" charset="0"/>
              </a:rPr>
              <a:t> Doc (PPM) - </a:t>
            </a:r>
            <a:r>
              <a:rPr lang="en-US" sz="4000" b="1" i="1" u="sng" dirty="0">
                <a:ea typeface="ＭＳ Ｐゴシック" charset="0"/>
              </a:rPr>
              <a:t>What ? 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000" b="1" dirty="0" smtClean="0"/>
              <a:t>Material information</a:t>
            </a:r>
            <a:r>
              <a:rPr lang="en-US" sz="3000" dirty="0" smtClean="0"/>
              <a:t> for investment decision, </a:t>
            </a:r>
            <a:r>
              <a:rPr lang="ja-JP" altLang="en-US" sz="3000" dirty="0" smtClean="0"/>
              <a:t>“</a:t>
            </a:r>
            <a:r>
              <a:rPr lang="en-US" altLang="ja-JP" sz="3000" dirty="0" smtClean="0"/>
              <a:t>full and fair disclosure</a:t>
            </a:r>
            <a:r>
              <a:rPr lang="ja-JP" altLang="en-US" sz="3000" dirty="0" smtClean="0"/>
              <a:t>”</a:t>
            </a:r>
            <a:r>
              <a:rPr lang="en-US" altLang="ja-JP" sz="3000" dirty="0" smtClean="0"/>
              <a:t> about deal and principals.</a:t>
            </a:r>
          </a:p>
          <a:p>
            <a:r>
              <a:rPr lang="en-US" sz="3000" b="1" dirty="0" smtClean="0"/>
              <a:t>Biography</a:t>
            </a:r>
            <a:r>
              <a:rPr lang="en-US" sz="3000" dirty="0" smtClean="0"/>
              <a:t> and 20-year historical background of principals and </a:t>
            </a:r>
            <a:r>
              <a:rPr lang="en-US" sz="3000" dirty="0"/>
              <a:t>5</a:t>
            </a:r>
            <a:r>
              <a:rPr lang="en-US" sz="3000" dirty="0" smtClean="0"/>
              <a:t>% owners.</a:t>
            </a:r>
          </a:p>
          <a:p>
            <a:r>
              <a:rPr lang="ja-JP" altLang="en-US" sz="3000" dirty="0" smtClean="0"/>
              <a:t>“</a:t>
            </a:r>
            <a:r>
              <a:rPr lang="en-US" altLang="ja-JP" sz="3000" b="1" dirty="0" smtClean="0"/>
              <a:t>Bad boy</a:t>
            </a:r>
            <a:r>
              <a:rPr lang="ja-JP" altLang="en-US" sz="3000" b="1" dirty="0" smtClean="0"/>
              <a:t>”</a:t>
            </a:r>
            <a:r>
              <a:rPr lang="en-US" altLang="ja-JP" sz="3000" b="1" dirty="0" smtClean="0"/>
              <a:t> </a:t>
            </a:r>
            <a:r>
              <a:rPr lang="en-US" altLang="ja-JP" sz="3000" dirty="0" smtClean="0"/>
              <a:t>history on all principals: Criminal, Fraud, Regulatory/licensing history, court actions, bankruptcy, tax liens.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19780217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838200"/>
            <a:ext cx="7620000" cy="38100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b="1" i="1" u="sng" dirty="0">
                <a:ea typeface="ＭＳ Ｐゴシック" charset="0"/>
              </a:rPr>
              <a:t>Disclosure  Doc (PPM) - What </a:t>
            </a:r>
            <a:r>
              <a:rPr lang="en-US" b="1" i="1" u="sng" dirty="0" smtClean="0">
                <a:ea typeface="ＭＳ Ｐゴシック" charset="0"/>
              </a:rPr>
              <a:t> Else? </a:t>
            </a:r>
            <a:endParaRPr lang="en-US" dirty="0" smtClean="0">
              <a:ea typeface="ＭＳ Ｐゴシック" charset="0"/>
            </a:endParaRPr>
          </a:p>
          <a:p>
            <a:pPr>
              <a:defRPr/>
            </a:pPr>
            <a:r>
              <a:rPr lang="en-US" dirty="0" smtClean="0">
                <a:ea typeface="ＭＳ Ｐゴシック" charset="0"/>
              </a:rPr>
              <a:t>Investment Strategy / Property Types, Geographic Scope </a:t>
            </a:r>
          </a:p>
          <a:p>
            <a:pPr>
              <a:defRPr/>
            </a:pPr>
            <a:r>
              <a:rPr lang="en-US" dirty="0" smtClean="0">
                <a:ea typeface="ＭＳ Ｐゴシック" charset="0"/>
              </a:rPr>
              <a:t>Prior Performance / Track record</a:t>
            </a:r>
          </a:p>
          <a:p>
            <a:pPr>
              <a:defRPr/>
            </a:pPr>
            <a:r>
              <a:rPr lang="en-US" dirty="0" smtClean="0">
                <a:ea typeface="ＭＳ Ｐゴシック" charset="0"/>
              </a:rPr>
              <a:t>Financial condition including debt.</a:t>
            </a:r>
          </a:p>
          <a:p>
            <a:pPr>
              <a:defRPr/>
            </a:pPr>
            <a:r>
              <a:rPr lang="en-US" dirty="0" smtClean="0">
                <a:ea typeface="ＭＳ Ｐゴシック" charset="0"/>
              </a:rPr>
              <a:t>Any brokers or Finders ? Compensation to whom and how much ?</a:t>
            </a:r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9040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7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7772400" cy="4114800"/>
          </a:xfrm>
        </p:spPr>
        <p:txBody>
          <a:bodyPr/>
          <a:lstStyle/>
          <a:p>
            <a:pPr>
              <a:defRPr/>
            </a:pPr>
            <a:endParaRPr lang="en-US" dirty="0">
              <a:ea typeface="ＭＳ Ｐゴシック" charset="0"/>
            </a:endParaRPr>
          </a:p>
          <a:p>
            <a:pPr>
              <a:defRPr/>
            </a:pPr>
            <a:r>
              <a:rPr lang="en-US" b="1" dirty="0">
                <a:ea typeface="ＭＳ Ｐゴシック" charset="0"/>
              </a:rPr>
              <a:t>Fees</a:t>
            </a:r>
            <a:r>
              <a:rPr lang="en-US" dirty="0">
                <a:ea typeface="ＭＳ Ｐゴシック" charset="0"/>
              </a:rPr>
              <a:t> charged to investors; fees &amp; expenses to fund, clear &amp; concise.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Material </a:t>
            </a:r>
            <a:r>
              <a:rPr lang="en-US" b="1" dirty="0">
                <a:ea typeface="ＭＳ Ｐゴシック" charset="0"/>
              </a:rPr>
              <a:t>Agreements, </a:t>
            </a:r>
            <a:r>
              <a:rPr lang="en-US" dirty="0">
                <a:ea typeface="ＭＳ Ｐゴシック" charset="0"/>
              </a:rPr>
              <a:t>including debt.</a:t>
            </a:r>
          </a:p>
          <a:p>
            <a:pPr>
              <a:defRPr/>
            </a:pPr>
            <a:r>
              <a:rPr lang="en-US" b="1" dirty="0">
                <a:ea typeface="ＭＳ Ｐゴシック" charset="0"/>
              </a:rPr>
              <a:t>Risk Factors</a:t>
            </a:r>
            <a:r>
              <a:rPr lang="en-US" dirty="0">
                <a:ea typeface="ＭＳ Ｐゴシック" charset="0"/>
              </a:rPr>
              <a:t>: Strategy Risks, Market Risks, Your Competition, Your experience level.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Any other affiliated funds ? Who owns what of this fund ?</a:t>
            </a:r>
          </a:p>
          <a:p>
            <a:pPr>
              <a:defRPr/>
            </a:pPr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3279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i="1" u="sng" dirty="0">
                <a:ea typeface="ＭＳ Ｐゴシック" charset="0"/>
              </a:rPr>
              <a:t>No Disclosure Exemptions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7772400" cy="4114800"/>
          </a:xfrm>
        </p:spPr>
        <p:txBody>
          <a:bodyPr/>
          <a:lstStyle/>
          <a:p>
            <a:pPr>
              <a:buFont typeface="Symbol" pitchFamily="18" charset="2"/>
              <a:buChar char="·"/>
            </a:pPr>
            <a:r>
              <a:rPr lang="en-US" sz="2800" dirty="0" smtClean="0"/>
              <a:t>Disclosure required even if a </a:t>
            </a:r>
            <a:r>
              <a:rPr lang="ja-JP" altLang="en-US" sz="2800" dirty="0" smtClean="0"/>
              <a:t>“</a:t>
            </a:r>
            <a:r>
              <a:rPr lang="en-US" altLang="ja-JP" sz="2800" dirty="0" smtClean="0"/>
              <a:t>no filing</a:t>
            </a:r>
            <a:r>
              <a:rPr lang="ja-JP" altLang="en-US" sz="2800" dirty="0" smtClean="0"/>
              <a:t>”</a:t>
            </a:r>
            <a:r>
              <a:rPr lang="en-US" altLang="ja-JP" sz="2800" dirty="0" smtClean="0"/>
              <a:t> registration exemption applies.</a:t>
            </a:r>
          </a:p>
          <a:p>
            <a:pPr>
              <a:buFont typeface="Symbol" pitchFamily="18" charset="2"/>
              <a:buChar char="·"/>
            </a:pPr>
            <a:r>
              <a:rPr lang="en-US" sz="2800" b="1" dirty="0" smtClean="0"/>
              <a:t>Family</a:t>
            </a:r>
            <a:r>
              <a:rPr lang="en-US" sz="2800" dirty="0" smtClean="0"/>
              <a:t> &amp; a few </a:t>
            </a:r>
            <a:r>
              <a:rPr lang="en-US" sz="2800" u="sng" dirty="0" smtClean="0"/>
              <a:t>very</a:t>
            </a:r>
            <a:r>
              <a:rPr lang="en-US" sz="2800" dirty="0" smtClean="0"/>
              <a:t> close friends can acquire disclosure through relationship with you; but give them missing info.  </a:t>
            </a:r>
          </a:p>
          <a:p>
            <a:pPr>
              <a:buFont typeface="Symbol" pitchFamily="18" charset="2"/>
              <a:buChar char="·"/>
            </a:pPr>
            <a:r>
              <a:rPr lang="en-US" sz="2800" dirty="0" smtClean="0"/>
              <a:t>Only use this method for people who would </a:t>
            </a:r>
            <a:r>
              <a:rPr lang="en-US" sz="2800" b="1" dirty="0" smtClean="0"/>
              <a:t>forgive you if you lost all of their money</a:t>
            </a:r>
          </a:p>
          <a:p>
            <a:pPr>
              <a:buFont typeface="Symbol" pitchFamily="18" charset="2"/>
              <a:buChar char="·"/>
            </a:pPr>
            <a:r>
              <a:rPr lang="en-US" sz="2800" dirty="0" smtClean="0"/>
              <a:t>Institutional Investors, highly sophisticated, in securities business , mega net worth, small in #, Disclosure by due diligence.</a:t>
            </a:r>
          </a:p>
        </p:txBody>
      </p:sp>
    </p:spTree>
    <p:extLst>
      <p:ext uri="{BB962C8B-B14F-4D97-AF65-F5344CB8AC3E}">
        <p14:creationId xmlns:p14="http://schemas.microsoft.com/office/powerpoint/2010/main" val="40010444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i="1" u="sng" dirty="0">
                <a:ea typeface="ＭＳ Ｐゴシック" charset="0"/>
              </a:rPr>
              <a:t>Registration Exemptions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7772400" cy="41148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400" u="sng" dirty="0">
                <a:ea typeface="ＭＳ Ｐゴシック" charset="0"/>
              </a:rPr>
              <a:t>Do not rely on 4(2), generally</a:t>
            </a:r>
            <a:r>
              <a:rPr lang="en-US" sz="2400" dirty="0">
                <a:ea typeface="ＭＳ Ｐゴシック" charset="0"/>
              </a:rPr>
              <a:t>:</a:t>
            </a:r>
          </a:p>
          <a:p>
            <a:pPr>
              <a:defRPr/>
            </a:pPr>
            <a:r>
              <a:rPr lang="en-US" sz="2400" dirty="0">
                <a:ea typeface="ＭＳ Ｐゴシック" charset="0"/>
              </a:rPr>
              <a:t>Parameters too ambiguous in terms of numbers and relationship.</a:t>
            </a:r>
          </a:p>
          <a:p>
            <a:pPr>
              <a:defRPr/>
            </a:pPr>
            <a:r>
              <a:rPr lang="en-US" sz="2400" dirty="0">
                <a:ea typeface="ＭＳ Ｐゴシック" charset="0"/>
              </a:rPr>
              <a:t>State exemptions </a:t>
            </a:r>
            <a:r>
              <a:rPr lang="en-US" sz="2400" dirty="0" smtClean="0">
                <a:ea typeface="ＭＳ Ｐゴシック" charset="0"/>
              </a:rPr>
              <a:t>non-uniform, </a:t>
            </a:r>
            <a:r>
              <a:rPr lang="en-US" sz="2400" dirty="0">
                <a:ea typeface="ＭＳ Ｐゴシック" charset="0"/>
              </a:rPr>
              <a:t>some require </a:t>
            </a:r>
            <a:r>
              <a:rPr lang="en-US" sz="2400" u="sng" dirty="0">
                <a:ea typeface="ＭＳ Ｐゴシック" charset="0"/>
              </a:rPr>
              <a:t>pre-offer</a:t>
            </a:r>
            <a:r>
              <a:rPr lang="en-US" sz="2400" dirty="0">
                <a:ea typeface="ＭＳ Ｐゴシック" charset="0"/>
              </a:rPr>
              <a:t> filings and state- reviewed filings.</a:t>
            </a:r>
          </a:p>
          <a:p>
            <a:pPr>
              <a:defRPr/>
            </a:pPr>
            <a:r>
              <a:rPr lang="en-US" sz="2400" dirty="0">
                <a:ea typeface="ＭＳ Ｐゴシック" charset="0"/>
              </a:rPr>
              <a:t>Use 4(2) in very limited circumstances only: </a:t>
            </a:r>
          </a:p>
          <a:p>
            <a:pPr lvl="2">
              <a:defRPr/>
            </a:pPr>
            <a:r>
              <a:rPr lang="en-US" dirty="0">
                <a:ea typeface="ＭＳ Ｐゴシック" charset="0"/>
              </a:rPr>
              <a:t>10 sales to family and very close friends, but lack of state exemptions may preclude cost-effective use.</a:t>
            </a:r>
          </a:p>
          <a:p>
            <a:pPr lvl="2">
              <a:defRPr/>
            </a:pPr>
            <a:r>
              <a:rPr lang="en-US" dirty="0">
                <a:ea typeface="ＭＳ Ｐゴシック" charset="0"/>
              </a:rPr>
              <a:t>Very sophisticated institutions, small #, but lack of state exemptions may preclude cost-effective use.</a:t>
            </a:r>
          </a:p>
          <a:p>
            <a:pPr>
              <a:defRPr/>
            </a:pPr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802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b="1" i="1" u="sng" dirty="0"/>
              <a:t>Who Owns  the Intellectual Property</a:t>
            </a:r>
            <a:r>
              <a:rPr lang="en-US" sz="3400" i="1" u="sng" dirty="0"/>
              <a:t> 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001000" cy="5334000"/>
          </a:xfrm>
        </p:spPr>
        <p:txBody>
          <a:bodyPr/>
          <a:lstStyle/>
          <a:p>
            <a:r>
              <a:rPr lang="en-US" sz="2400" b="1" dirty="0"/>
              <a:t>Who Owns Intellectual Property </a:t>
            </a:r>
            <a:r>
              <a:rPr lang="en-US" sz="2400" b="1" dirty="0" smtClean="0"/>
              <a:t>that Runs the </a:t>
            </a:r>
            <a:r>
              <a:rPr lang="en-US" sz="2400" b="1" dirty="0"/>
              <a:t>Business</a:t>
            </a:r>
            <a:r>
              <a:rPr lang="en-US" sz="2400" b="1" dirty="0" smtClean="0"/>
              <a:t>? </a:t>
            </a:r>
            <a:endParaRPr lang="en-US" sz="2800" dirty="0"/>
          </a:p>
          <a:p>
            <a:pPr lvl="1"/>
            <a:r>
              <a:rPr lang="en-US" sz="2400" dirty="0" smtClean="0"/>
              <a:t>In Real </a:t>
            </a:r>
            <a:r>
              <a:rPr lang="en-US" sz="2400" dirty="0"/>
              <a:t>E</a:t>
            </a:r>
            <a:r>
              <a:rPr lang="en-US" sz="2400" dirty="0" smtClean="0"/>
              <a:t>state, the IP is lists of customers, employees, investors, vendors; business method; look &amp; feel of website; tag lines: low IP business. </a:t>
            </a:r>
          </a:p>
          <a:p>
            <a:pPr lvl="1"/>
            <a:r>
              <a:rPr lang="en-US" sz="2400" dirty="0" smtClean="0"/>
              <a:t>IP </a:t>
            </a:r>
            <a:r>
              <a:rPr lang="en-US" sz="2400" dirty="0"/>
              <a:t>Developed Where? While </a:t>
            </a:r>
            <a:r>
              <a:rPr lang="en-US" sz="2400" dirty="0" smtClean="0"/>
              <a:t>you were employed </a:t>
            </a:r>
            <a:r>
              <a:rPr lang="en-US" sz="2400" dirty="0"/>
              <a:t>elsewhere? </a:t>
            </a:r>
            <a:r>
              <a:rPr lang="en-US" sz="2400" dirty="0" smtClean="0"/>
              <a:t>If so, employer may own it.</a:t>
            </a:r>
            <a:endParaRPr lang="en-US" sz="2400" dirty="0"/>
          </a:p>
          <a:p>
            <a:pPr lvl="1"/>
            <a:r>
              <a:rPr lang="en-US" sz="2400" dirty="0" smtClean="0"/>
              <a:t>Co-developed </a:t>
            </a:r>
            <a:r>
              <a:rPr lang="en-US" sz="2400" dirty="0"/>
              <a:t>with another </a:t>
            </a:r>
            <a:r>
              <a:rPr lang="en-US" sz="2400" dirty="0" smtClean="0"/>
              <a:t>party? If so, they may partially own it. Are their </a:t>
            </a:r>
            <a:r>
              <a:rPr lang="en-US" sz="2400" dirty="0"/>
              <a:t>legal rights </a:t>
            </a:r>
            <a:r>
              <a:rPr lang="en-US" sz="2400" dirty="0" smtClean="0"/>
              <a:t>assigned </a:t>
            </a:r>
            <a:r>
              <a:rPr lang="en-US" sz="2400" dirty="0"/>
              <a:t>to you? If not, </a:t>
            </a:r>
            <a:r>
              <a:rPr lang="en-US" sz="2400" dirty="0" smtClean="0"/>
              <a:t>you don’t own it.</a:t>
            </a:r>
          </a:p>
          <a:p>
            <a:pPr lvl="1"/>
            <a:r>
              <a:rPr lang="en-US" sz="2400" dirty="0"/>
              <a:t>If Co-developed with current partner? Document Capital Contribution of both.</a:t>
            </a:r>
          </a:p>
          <a:p>
            <a:pPr lvl="1"/>
            <a:r>
              <a:rPr lang="en-US" dirty="0" smtClean="0"/>
              <a:t>Protect your IP going forward with NDA, etc.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  <p:bldP spid="11469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i="1" u="sng" dirty="0">
                <a:ea typeface="ＭＳ Ｐゴシック" charset="0"/>
              </a:rPr>
              <a:t>Regulation D Exemptions</a:t>
            </a: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848600" cy="44196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800" u="sng" dirty="0">
                <a:ea typeface="ＭＳ Ｐゴシック" charset="0"/>
              </a:rPr>
              <a:t>Do not use Reg D Rule 504 or 505:</a:t>
            </a:r>
            <a:endParaRPr lang="en-US" sz="2800" dirty="0">
              <a:latin typeface="Wingdings" charset="0"/>
              <a:ea typeface="ＭＳ Ｐゴシック" charset="0"/>
              <a:cs typeface="Times New Roman" charset="0"/>
            </a:endParaRPr>
          </a:p>
          <a:p>
            <a:pPr>
              <a:defRPr/>
            </a:pPr>
            <a:r>
              <a:rPr lang="en-US" sz="2800" dirty="0">
                <a:ea typeface="ＭＳ Ｐゴシック" charset="0"/>
              </a:rPr>
              <a:t>504 is limited to $1 million in sales,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</a:rPr>
              <a:t>Must be </a:t>
            </a:r>
            <a:r>
              <a:rPr lang="en-US" sz="2800" u="sng" dirty="0">
                <a:ea typeface="ＭＳ Ｐゴシック" charset="0"/>
              </a:rPr>
              <a:t>registered</a:t>
            </a:r>
            <a:r>
              <a:rPr lang="en-US" sz="2800" dirty="0">
                <a:ea typeface="ＭＳ Ｐゴシック" charset="0"/>
              </a:rPr>
              <a:t> in at least one state, many states require full-blown registration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</a:rPr>
              <a:t>CPA </a:t>
            </a:r>
            <a:r>
              <a:rPr lang="en-US" sz="2800" dirty="0" smtClean="0">
                <a:ea typeface="ＭＳ Ｐゴシック" charset="0"/>
              </a:rPr>
              <a:t>reviewed </a:t>
            </a:r>
            <a:r>
              <a:rPr lang="en-US" sz="2800" dirty="0">
                <a:ea typeface="ＭＳ Ｐゴシック" charset="0"/>
              </a:rPr>
              <a:t>Financials required.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</a:rPr>
              <a:t>505 is limited to $ 5 million in sales,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</a:rPr>
              <a:t>State 505 exemptions are a landmine.</a:t>
            </a:r>
            <a:r>
              <a:rPr lang="en-US" sz="2800" dirty="0">
                <a:latin typeface="Wingdings" charset="0"/>
                <a:ea typeface="ＭＳ Ｐゴシック" charset="0"/>
                <a:cs typeface="Times New Roman" charset="0"/>
              </a:rPr>
              <a:t>	</a:t>
            </a:r>
            <a:endParaRPr lang="en-US" sz="2800" dirty="0">
              <a:ea typeface="ＭＳ Ｐゴシック" charset="0"/>
            </a:endParaRPr>
          </a:p>
          <a:p>
            <a:pPr>
              <a:buFontTx/>
              <a:buNone/>
              <a:defRPr/>
            </a:pPr>
            <a:r>
              <a:rPr lang="en-US" sz="2800" u="sng" dirty="0">
                <a:ea typeface="ＭＳ Ｐゴシック" charset="0"/>
              </a:rPr>
              <a:t>Do Rely on Reg D 506</a:t>
            </a:r>
            <a:r>
              <a:rPr lang="en-US" sz="2800" dirty="0">
                <a:ea typeface="ＭＳ Ｐゴシック" charset="0"/>
              </a:rPr>
              <a:t> as the only practical and cost-effective exemption</a:t>
            </a:r>
            <a:r>
              <a:rPr lang="en-US" dirty="0">
                <a:ea typeface="ＭＳ Ｐゴシック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38744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 </a:t>
            </a:r>
            <a:r>
              <a:rPr lang="en-US" b="1" i="1" u="sng" dirty="0">
                <a:ea typeface="ＭＳ Ｐゴシック" charset="0"/>
              </a:rPr>
              <a:t>Regulation D Rule 506 - Conditions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800" dirty="0" smtClean="0"/>
              <a:t>Unlimited dollar amount on offers &amp; sales.</a:t>
            </a:r>
          </a:p>
          <a:p>
            <a:r>
              <a:rPr lang="en-US" sz="2800" dirty="0" smtClean="0"/>
              <a:t>Unlimited time for offering.</a:t>
            </a:r>
          </a:p>
          <a:p>
            <a:r>
              <a:rPr lang="en-US" sz="2800" dirty="0" smtClean="0"/>
              <a:t>Unlimited Accredited Investors Permitted.</a:t>
            </a:r>
          </a:p>
          <a:p>
            <a:pPr lvl="1"/>
            <a:r>
              <a:rPr lang="en-US" dirty="0" smtClean="0"/>
              <a:t>Subject to </a:t>
            </a:r>
            <a:r>
              <a:rPr lang="ja-JP" altLang="en-US" dirty="0" smtClean="0"/>
              <a:t>‘</a:t>
            </a:r>
            <a:r>
              <a:rPr lang="en-US" altLang="ja-JP" dirty="0" smtClean="0"/>
              <a:t>40 Act 100 / 500 investor limit</a:t>
            </a:r>
          </a:p>
          <a:p>
            <a:pPr lvl="1"/>
            <a:r>
              <a:rPr lang="en-US" dirty="0" smtClean="0"/>
              <a:t>Subject to </a:t>
            </a:r>
            <a:r>
              <a:rPr lang="ja-JP" altLang="en-US" dirty="0" smtClean="0"/>
              <a:t>‘</a:t>
            </a:r>
            <a:r>
              <a:rPr lang="en-US" altLang="ja-JP" dirty="0" smtClean="0"/>
              <a:t>34 Act Reporting Requirements for over 500 investors.</a:t>
            </a:r>
          </a:p>
          <a:p>
            <a:r>
              <a:rPr lang="en-US" sz="2800" dirty="0" smtClean="0"/>
              <a:t>Maximum of 35 Nonaccredited Investors.</a:t>
            </a:r>
          </a:p>
          <a:p>
            <a:r>
              <a:rPr lang="en-US" sz="2800" dirty="0" smtClean="0"/>
              <a:t>No General Solicitation.</a:t>
            </a:r>
          </a:p>
        </p:txBody>
      </p:sp>
    </p:spTree>
    <p:extLst>
      <p:ext uri="{BB962C8B-B14F-4D97-AF65-F5344CB8AC3E}">
        <p14:creationId xmlns:p14="http://schemas.microsoft.com/office/powerpoint/2010/main" val="40704086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i="1" u="sng" dirty="0">
                <a:ea typeface="ＭＳ Ｐゴシック" charset="0"/>
              </a:rPr>
              <a:t>Accredited Investor</a:t>
            </a:r>
          </a:p>
        </p:txBody>
      </p:sp>
      <p:sp>
        <p:nvSpPr>
          <p:cNvPr id="21507" name="Rectangle 102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$ 1 million net worth (excluding home), or 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$ 200,000 annual gross income, or 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$ 300,000 joint annual gross income with spouse. </a:t>
            </a:r>
          </a:p>
          <a:p>
            <a:pPr>
              <a:defRPr/>
            </a:pPr>
            <a:endParaRPr lang="en-US" dirty="0">
              <a:ea typeface="ＭＳ Ｐゴシック" charset="0"/>
            </a:endParaRPr>
          </a:p>
          <a:p>
            <a:pPr>
              <a:defRPr/>
            </a:pPr>
            <a:r>
              <a:rPr lang="en-US" dirty="0">
                <a:ea typeface="ＭＳ Ｐゴシック" charset="0"/>
              </a:rPr>
              <a:t>Higher QEP Investor test for funds with &lt;100 investors.</a:t>
            </a:r>
          </a:p>
        </p:txBody>
      </p:sp>
    </p:spTree>
    <p:extLst>
      <p:ext uri="{BB962C8B-B14F-4D97-AF65-F5344CB8AC3E}">
        <p14:creationId xmlns:p14="http://schemas.microsoft.com/office/powerpoint/2010/main" val="6962287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i="1" u="sng" dirty="0">
                <a:ea typeface="ＭＳ Ｐゴシック" charset="0"/>
              </a:rPr>
              <a:t>Nonaccredited Investors Change the Nature / Cost of Compliance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3886200"/>
          </a:xfrm>
        </p:spPr>
        <p:txBody>
          <a:bodyPr/>
          <a:lstStyle/>
          <a:p>
            <a:r>
              <a:rPr lang="en-US" sz="2800" dirty="0" smtClean="0"/>
              <a:t>Audited Financial Statements Required.</a:t>
            </a:r>
          </a:p>
          <a:p>
            <a:r>
              <a:rPr lang="en-US" sz="2800" dirty="0" smtClean="0"/>
              <a:t>More Lengthy Offering Book Required</a:t>
            </a:r>
            <a:endParaRPr lang="en-US" sz="2800" dirty="0" smtClean="0">
              <a:latin typeface="Wingdings" pitchFamily="2" charset="2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800" dirty="0" smtClean="0"/>
              <a:t>	under Reg D 506 and 502.</a:t>
            </a:r>
          </a:p>
          <a:p>
            <a:r>
              <a:rPr lang="en-US" sz="2800" dirty="0" smtClean="0"/>
              <a:t>If nonaccrediteds permitted as investors, compliance often becomes prohibitively expensive (legal &amp; accounting costs).</a:t>
            </a:r>
          </a:p>
          <a:p>
            <a:r>
              <a:rPr lang="en-US" sz="2800" dirty="0" smtClean="0"/>
              <a:t>Nonaccrediteds do not qualify as </a:t>
            </a:r>
            <a:r>
              <a:rPr lang="ja-JP" altLang="en-US" sz="2800" dirty="0" smtClean="0"/>
              <a:t>‘</a:t>
            </a:r>
            <a:r>
              <a:rPr lang="en-US" altLang="ja-JP" sz="2800" dirty="0" smtClean="0"/>
              <a:t>40 Act QEP investors for &gt; 100 investor fund.</a:t>
            </a:r>
          </a:p>
          <a:p>
            <a:pPr>
              <a:buFontTx/>
              <a:buNone/>
            </a:pPr>
            <a:r>
              <a:rPr lang="en-US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857258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 </a:t>
            </a:r>
            <a:r>
              <a:rPr lang="en-US" b="1" i="1" u="sng" dirty="0">
                <a:ea typeface="ＭＳ Ｐゴシック" charset="0"/>
              </a:rPr>
              <a:t>Federal Exemption Filing:</a:t>
            </a:r>
            <a:br>
              <a:rPr lang="en-US" b="1" i="1" u="sng" dirty="0">
                <a:ea typeface="ＭＳ Ｐゴシック" charset="0"/>
              </a:rPr>
            </a:br>
            <a:r>
              <a:rPr lang="en-US" b="1" i="1" u="sng" dirty="0">
                <a:ea typeface="ＭＳ Ｐゴシック" charset="0"/>
              </a:rPr>
              <a:t>SEC Form 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SEC Form D 10 page disclosure notice filed online on EDGAR.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Disclosure of principals and deal terms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Disclosure of brokers &amp; finders, names &amp; </a:t>
            </a:r>
            <a:r>
              <a:rPr lang="en-US" dirty="0" smtClean="0">
                <a:ea typeface="ＭＳ Ｐゴシック" charset="0"/>
              </a:rPr>
              <a:t>fees, offering amount, $ sold, # investors.</a:t>
            </a:r>
            <a:endParaRPr lang="en-US" dirty="0">
              <a:ea typeface="ＭＳ Ｐゴシック" charset="0"/>
            </a:endParaRPr>
          </a:p>
          <a:p>
            <a:pPr>
              <a:defRPr/>
            </a:pPr>
            <a:r>
              <a:rPr lang="en-US" dirty="0">
                <a:ea typeface="ＭＳ Ｐゴシック" charset="0"/>
              </a:rPr>
              <a:t>File with SEC 15 days after 1</a:t>
            </a:r>
            <a:r>
              <a:rPr lang="en-US" baseline="30000" dirty="0">
                <a:ea typeface="ＭＳ Ｐゴシック" charset="0"/>
              </a:rPr>
              <a:t>st</a:t>
            </a:r>
            <a:r>
              <a:rPr lang="en-US" dirty="0">
                <a:ea typeface="ＭＳ Ｐゴシック" charset="0"/>
              </a:rPr>
              <a:t> sale in any state. Plus in states file 15 days after 1</a:t>
            </a:r>
            <a:r>
              <a:rPr lang="en-US" baseline="30000" dirty="0">
                <a:ea typeface="ＭＳ Ｐゴシック" charset="0"/>
              </a:rPr>
              <a:t>st</a:t>
            </a:r>
            <a:r>
              <a:rPr lang="en-US" dirty="0">
                <a:ea typeface="ＭＳ Ｐゴシック" charset="0"/>
              </a:rPr>
              <a:t> sale in each state.</a:t>
            </a:r>
          </a:p>
          <a:p>
            <a:pPr>
              <a:defRPr/>
            </a:pPr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9643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i="1" u="sng" dirty="0">
                <a:ea typeface="ＭＳ Ｐゴシック" charset="0"/>
              </a:rPr>
              <a:t>Integration of Offerings</a:t>
            </a:r>
          </a:p>
        </p:txBody>
      </p:sp>
      <p:sp>
        <p:nvSpPr>
          <p:cNvPr id="2457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Multiple Offerings must have 6 month window between each offering, or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Start a separate fund with completely different trading strategy (gray area).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Consequence of failure to comply = all funds lumped together as 1, by the SEC.</a:t>
            </a:r>
          </a:p>
          <a:p>
            <a:pPr>
              <a:defRPr/>
            </a:pPr>
            <a:r>
              <a:rPr lang="en-US" dirty="0">
                <a:ea typeface="ＭＳ Ｐゴシック" charset="0"/>
              </a:rPr>
              <a:t>Not a problem if total of all nonaccredited investors in all funds </a:t>
            </a:r>
            <a:r>
              <a:rPr lang="en-US" u="sng" dirty="0">
                <a:ea typeface="ＭＳ Ｐゴシック" charset="0"/>
              </a:rPr>
              <a:t>&lt; </a:t>
            </a:r>
            <a:r>
              <a:rPr lang="en-US" dirty="0">
                <a:ea typeface="ＭＳ Ｐゴシック" charset="0"/>
              </a:rPr>
              <a:t>35.</a:t>
            </a:r>
          </a:p>
        </p:txBody>
      </p:sp>
    </p:spTree>
    <p:extLst>
      <p:ext uri="{BB962C8B-B14F-4D97-AF65-F5344CB8AC3E}">
        <p14:creationId xmlns:p14="http://schemas.microsoft.com/office/powerpoint/2010/main" val="12882769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 </a:t>
            </a:r>
            <a:r>
              <a:rPr lang="en-US" sz="3600" b="1" i="1" u="sng" dirty="0">
                <a:ea typeface="ＭＳ Ｐゴシック" charset="0"/>
              </a:rPr>
              <a:t>Blue Sky (State Securities Law)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219200"/>
            <a:ext cx="7772400" cy="495300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ea typeface="ＭＳ Ｐゴシック" charset="0"/>
              </a:rPr>
              <a:t>50 states each have own securities laws.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</a:rPr>
              <a:t>State of residence of investor is key.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</a:rPr>
              <a:t>State review and comment on Reg D 506 pre-empted by federal law (National Securities Market Improvement Act 1996)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</a:rPr>
              <a:t>Filings still required in each state:         Form D, Notice Letter &amp; Fee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</a:rPr>
              <a:t>15 days after sale in each state (except PA &amp; NY).</a:t>
            </a:r>
          </a:p>
          <a:p>
            <a:pPr>
              <a:defRPr/>
            </a:pPr>
            <a:r>
              <a:rPr lang="en-US" sz="2800" dirty="0" smtClean="0">
                <a:ea typeface="ＭＳ Ｐゴシック" charset="0"/>
              </a:rPr>
              <a:t>New York </a:t>
            </a:r>
            <a:r>
              <a:rPr lang="en-US" sz="2800" dirty="0">
                <a:ea typeface="ＭＳ Ｐゴシック" charset="0"/>
              </a:rPr>
              <a:t>attempt to require pre-offer filing.</a:t>
            </a:r>
          </a:p>
        </p:txBody>
      </p:sp>
    </p:spTree>
    <p:extLst>
      <p:ext uri="{BB962C8B-B14F-4D97-AF65-F5344CB8AC3E}">
        <p14:creationId xmlns:p14="http://schemas.microsoft.com/office/powerpoint/2010/main" val="21667972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i="1" u="sng" dirty="0">
                <a:ea typeface="ＭＳ Ｐゴシック" charset="0"/>
              </a:rPr>
              <a:t>Private vs. Public Offering Distinction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153400" cy="4343400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ea typeface="ＭＳ Ｐゴシック" charset="0"/>
              </a:rPr>
              <a:t>Private Offering = No </a:t>
            </a:r>
            <a:r>
              <a:rPr lang="en-US" sz="2400" dirty="0" smtClean="0">
                <a:ea typeface="ＭＳ Ｐゴシック" charset="0"/>
              </a:rPr>
              <a:t>Public Solicitation, </a:t>
            </a:r>
            <a:r>
              <a:rPr lang="en-US" sz="2400" dirty="0">
                <a:ea typeface="ＭＳ Ｐゴシック" charset="0"/>
              </a:rPr>
              <a:t>n</a:t>
            </a:r>
            <a:r>
              <a:rPr lang="en-US" sz="2400" dirty="0" smtClean="0">
                <a:ea typeface="ＭＳ Ｐゴシック" charset="0"/>
              </a:rPr>
              <a:t>o </a:t>
            </a:r>
            <a:r>
              <a:rPr lang="en-US" sz="2400" dirty="0">
                <a:ea typeface="ＭＳ Ｐゴシック" charset="0"/>
              </a:rPr>
              <a:t>cold-calls</a:t>
            </a:r>
            <a:r>
              <a:rPr lang="en-US" sz="2400" dirty="0" smtClean="0">
                <a:ea typeface="ＭＳ Ｐゴシック" charset="0"/>
              </a:rPr>
              <a:t>, no </a:t>
            </a:r>
            <a:r>
              <a:rPr lang="en-US" sz="2400" dirty="0">
                <a:ea typeface="ＭＳ Ｐゴシック" charset="0"/>
              </a:rPr>
              <a:t>mass </a:t>
            </a:r>
            <a:r>
              <a:rPr lang="en-US" sz="2400" dirty="0" smtClean="0">
                <a:ea typeface="ＭＳ Ｐゴシック" charset="0"/>
              </a:rPr>
              <a:t>email or mail to unknown recipients, no newspaper </a:t>
            </a:r>
            <a:r>
              <a:rPr lang="en-US" sz="2400" dirty="0">
                <a:ea typeface="ＭＳ Ｐゴシック" charset="0"/>
              </a:rPr>
              <a:t>or magazine ads, no planted </a:t>
            </a:r>
            <a:r>
              <a:rPr lang="en-US" sz="2400" dirty="0" smtClean="0">
                <a:ea typeface="ＭＳ Ｐゴシック" charset="0"/>
              </a:rPr>
              <a:t>articles, no websites selling, No Internet Solicitation, no LinkedIn Hunt for Investors, No Facebook PR </a:t>
            </a:r>
            <a:endParaRPr lang="en-US" sz="2400" dirty="0">
              <a:ea typeface="ＭＳ Ｐゴシック" charset="0"/>
            </a:endParaRPr>
          </a:p>
          <a:p>
            <a:pPr>
              <a:defRPr/>
            </a:pPr>
            <a:r>
              <a:rPr lang="en-US" sz="2400" b="1" dirty="0">
                <a:ea typeface="ＭＳ Ｐゴシック" charset="0"/>
              </a:rPr>
              <a:t>Pre-existing Relationship</a:t>
            </a:r>
            <a:r>
              <a:rPr lang="en-US" sz="2400" dirty="0">
                <a:ea typeface="ＭＳ Ｐゴシック" charset="0"/>
              </a:rPr>
              <a:t> with your Investors Required = Must know your investor, even if </a:t>
            </a:r>
            <a:r>
              <a:rPr lang="en-US" sz="2400" dirty="0" smtClean="0">
                <a:ea typeface="ＭＳ Ｐゴシック" charset="0"/>
              </a:rPr>
              <a:t>not long, </a:t>
            </a:r>
            <a:endParaRPr lang="en-US" sz="2400" dirty="0">
              <a:ea typeface="ＭＳ Ｐゴシック" charset="0"/>
            </a:endParaRPr>
          </a:p>
          <a:p>
            <a:pPr>
              <a:defRPr/>
            </a:pPr>
            <a:r>
              <a:rPr lang="en-US" sz="2400" dirty="0" smtClean="0">
                <a:ea typeface="ＭＳ Ｐゴシック" charset="0"/>
              </a:rPr>
              <a:t>Or </a:t>
            </a:r>
            <a:r>
              <a:rPr lang="en-US" sz="2400" b="1" dirty="0" smtClean="0">
                <a:ea typeface="ＭＳ Ｐゴシック" charset="0"/>
              </a:rPr>
              <a:t>selling broker-dealer</a:t>
            </a: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</a:rPr>
              <a:t>must have pre-existing relationship with his /her investors</a:t>
            </a:r>
            <a:r>
              <a:rPr lang="en-US" sz="2400" dirty="0" smtClean="0">
                <a:ea typeface="ＭＳ Ｐゴシック" charset="0"/>
              </a:rPr>
              <a:t>.</a:t>
            </a:r>
          </a:p>
          <a:p>
            <a:pPr>
              <a:defRPr/>
            </a:pPr>
            <a:r>
              <a:rPr lang="en-US" sz="2400" dirty="0" smtClean="0">
                <a:ea typeface="ＭＳ Ｐゴシック" charset="0"/>
              </a:rPr>
              <a:t>New Law 4/9/2012 – Public Solicitation permitted in </a:t>
            </a:r>
            <a:r>
              <a:rPr lang="en-US" sz="2400" u="sng" dirty="0" smtClean="0">
                <a:ea typeface="ＭＳ Ｐゴシック" charset="0"/>
              </a:rPr>
              <a:t>Private Offering, </a:t>
            </a:r>
            <a:r>
              <a:rPr lang="en-US" sz="2400" dirty="0" smtClean="0">
                <a:ea typeface="ＭＳ Ｐゴシック" charset="0"/>
              </a:rPr>
              <a:t>if only selling to accredited investors.</a:t>
            </a:r>
            <a:endParaRPr lang="en-US" sz="2400" dirty="0">
              <a:ea typeface="ＭＳ Ｐゴシック" charset="0"/>
            </a:endParaRPr>
          </a:p>
          <a:p>
            <a:pPr lvl="1">
              <a:defRPr/>
            </a:pPr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8391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i="1" u="sng" dirty="0" smtClean="0">
                <a:ea typeface="ＭＳ Ｐゴシック" charset="0"/>
              </a:rPr>
              <a:t>What Contact is Allowed?</a:t>
            </a:r>
            <a:endParaRPr lang="en-US" b="1" i="1" u="sng" dirty="0">
              <a:ea typeface="ＭＳ Ｐゴシック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7772400" cy="5334000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ea typeface="ＭＳ Ｐゴシック" charset="0"/>
              </a:rPr>
              <a:t>Jobs Act 4/5/2012 (Eff. 7/5/12): </a:t>
            </a:r>
            <a:r>
              <a:rPr lang="en-US" sz="2800" u="sng" dirty="0">
                <a:ea typeface="ＭＳ Ｐゴシック" charset="0"/>
              </a:rPr>
              <a:t>Nonaccrediteds</a:t>
            </a:r>
            <a:r>
              <a:rPr lang="en-US" sz="2800" dirty="0">
                <a:ea typeface="ＭＳ Ｐゴシック" charset="0"/>
              </a:rPr>
              <a:t>: Must k</a:t>
            </a:r>
            <a:r>
              <a:rPr lang="en-US" sz="2800" dirty="0" smtClean="0">
                <a:ea typeface="ＭＳ Ｐゴシック" charset="0"/>
              </a:rPr>
              <a:t>now Nonaccredited Investors </a:t>
            </a:r>
            <a:r>
              <a:rPr lang="en-US" sz="2800" dirty="0">
                <a:ea typeface="ＭＳ Ｐゴシック" charset="0"/>
              </a:rPr>
              <a:t>in </a:t>
            </a:r>
            <a:r>
              <a:rPr lang="en-US" sz="2800" dirty="0" smtClean="0">
                <a:ea typeface="ＭＳ Ｐゴシック" charset="0"/>
              </a:rPr>
              <a:t>advance of offering. </a:t>
            </a:r>
            <a:r>
              <a:rPr lang="en-US" sz="2800" i="1" dirty="0" smtClean="0">
                <a:ea typeface="ＭＳ Ｐゴシック" charset="0"/>
              </a:rPr>
              <a:t>“Pre-existing Relationship of sufficient length and duration to determine suitability of investment”.</a:t>
            </a:r>
          </a:p>
          <a:p>
            <a:pPr>
              <a:defRPr/>
            </a:pPr>
            <a:r>
              <a:rPr lang="en-US" sz="2800" u="sng" dirty="0" smtClean="0">
                <a:ea typeface="ＭＳ Ｐゴシック" charset="0"/>
              </a:rPr>
              <a:t>Accrediteds</a:t>
            </a:r>
            <a:r>
              <a:rPr lang="en-US" sz="2800" u="sng" dirty="0">
                <a:ea typeface="ＭＳ Ｐゴシック" charset="0"/>
              </a:rPr>
              <a:t>:</a:t>
            </a:r>
            <a:r>
              <a:rPr lang="en-US" sz="2800" dirty="0">
                <a:ea typeface="ＭＳ Ｐゴシック" charset="0"/>
              </a:rPr>
              <a:t> May </a:t>
            </a:r>
            <a:r>
              <a:rPr lang="en-US" sz="2800" dirty="0" smtClean="0">
                <a:ea typeface="ＭＳ Ｐゴシック" charset="0"/>
              </a:rPr>
              <a:t>solicit unknown investors, but may sell only to confirmed Accredited investors. </a:t>
            </a:r>
            <a:r>
              <a:rPr lang="en-US" sz="2800" dirty="0">
                <a:ea typeface="ＭＳ Ｐゴシック" charset="0"/>
              </a:rPr>
              <a:t>Must </a:t>
            </a:r>
            <a:r>
              <a:rPr lang="en-US" sz="2800" dirty="0" smtClean="0">
                <a:ea typeface="ＭＳ Ｐゴシック" charset="0"/>
              </a:rPr>
              <a:t>verify </a:t>
            </a:r>
            <a:r>
              <a:rPr lang="en-US" sz="2800" dirty="0">
                <a:ea typeface="ＭＳ Ｐゴシック" charset="0"/>
              </a:rPr>
              <a:t>Accredited </a:t>
            </a:r>
            <a:r>
              <a:rPr lang="en-US" sz="2800" dirty="0" smtClean="0">
                <a:ea typeface="ＭＳ Ｐゴシック" charset="0"/>
              </a:rPr>
              <a:t>status.</a:t>
            </a:r>
          </a:p>
          <a:p>
            <a:pPr>
              <a:defRPr/>
            </a:pPr>
            <a:r>
              <a:rPr lang="en-US" sz="2800" b="1" dirty="0" smtClean="0">
                <a:ea typeface="ＭＳ Ｐゴシック" charset="0"/>
              </a:rPr>
              <a:t>SEC No Action Letters</a:t>
            </a:r>
            <a:r>
              <a:rPr lang="en-US" sz="2800" dirty="0" smtClean="0">
                <a:ea typeface="ＭＳ Ｐゴシック" charset="0"/>
              </a:rPr>
              <a:t>: Issuer may solicit Accredited Investors from pre-qualified list of prior accredited subscribers to password-protected list. </a:t>
            </a:r>
            <a:r>
              <a:rPr lang="en-US" sz="2800" u="sng" dirty="0" smtClean="0">
                <a:ea typeface="ＭＳ Ｐゴシック" charset="0"/>
              </a:rPr>
              <a:t>Lamp</a:t>
            </a:r>
            <a:r>
              <a:rPr lang="en-US" sz="2800" dirty="0" smtClean="0">
                <a:ea typeface="ＭＳ Ｐゴシック" charset="0"/>
              </a:rPr>
              <a:t>, </a:t>
            </a:r>
            <a:r>
              <a:rPr lang="en-US" sz="2800" u="sng" dirty="0" smtClean="0">
                <a:ea typeface="ＭＳ Ｐゴシック" charset="0"/>
              </a:rPr>
              <a:t>IPO.Net</a:t>
            </a:r>
          </a:p>
        </p:txBody>
      </p:sp>
    </p:spTree>
    <p:extLst>
      <p:ext uri="{BB962C8B-B14F-4D97-AF65-F5344CB8AC3E}">
        <p14:creationId xmlns:p14="http://schemas.microsoft.com/office/powerpoint/2010/main" val="24645369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i="1" u="sng" dirty="0">
                <a:ea typeface="ＭＳ Ｐゴシック" charset="0"/>
              </a:rPr>
              <a:t>Reg D Rule 504 </a:t>
            </a:r>
            <a:r>
              <a:rPr lang="en-US" b="1" i="1" u="sng" dirty="0" smtClean="0">
                <a:ea typeface="ＭＳ Ｐゴシック" charset="0"/>
              </a:rPr>
              <a:t> </a:t>
            </a:r>
            <a:br>
              <a:rPr lang="en-US" b="1" i="1" u="sng" dirty="0" smtClean="0">
                <a:ea typeface="ＭＳ Ｐゴシック" charset="0"/>
              </a:rPr>
            </a:br>
            <a:r>
              <a:rPr lang="en-US" b="1" i="1" u="sng" dirty="0" smtClean="0">
                <a:ea typeface="ＭＳ Ｐゴシック" charset="0"/>
              </a:rPr>
              <a:t>&amp; Crowd </a:t>
            </a:r>
            <a:r>
              <a:rPr lang="en-US" b="1" i="1" u="sng" dirty="0">
                <a:ea typeface="ＭＳ Ｐゴシック" charset="0"/>
              </a:rPr>
              <a:t>Funding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Blue Sky for Reg D 504 (Small Public Offering of $1 million) requires full registration in at least one state.</a:t>
            </a:r>
          </a:p>
          <a:p>
            <a:r>
              <a:rPr lang="en-US" sz="2800" dirty="0" smtClean="0"/>
              <a:t>504 allows public solicitation.</a:t>
            </a:r>
          </a:p>
          <a:p>
            <a:r>
              <a:rPr lang="en-US" sz="2800" dirty="0" smtClean="0"/>
              <a:t>Crowdfunding – New Law effective 7/2012 – allows public or social media offering up to $500,000, but limit of $500 per investor.</a:t>
            </a:r>
          </a:p>
          <a:p>
            <a:r>
              <a:rPr lang="en-US" sz="2800" dirty="0" smtClean="0"/>
              <a:t>Crowdfunding does not work for investment fund.</a:t>
            </a:r>
          </a:p>
        </p:txBody>
      </p:sp>
    </p:spTree>
    <p:extLst>
      <p:ext uri="{BB962C8B-B14F-4D97-AF65-F5344CB8AC3E}">
        <p14:creationId xmlns:p14="http://schemas.microsoft.com/office/powerpoint/2010/main" val="1907844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 u="sng" dirty="0"/>
              <a:t>Name Selection &amp; </a:t>
            </a:r>
            <a:r>
              <a:rPr lang="en-US" sz="3600" b="1" i="1" u="sng" dirty="0" smtClean="0"/>
              <a:t>Search, Tag Lines, Product Names, Logos</a:t>
            </a:r>
            <a:endParaRPr lang="en-US" sz="3600" i="1" u="sng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200" dirty="0" smtClean="0">
              <a:effectLst/>
            </a:endParaRPr>
          </a:p>
          <a:p>
            <a:pPr>
              <a:lnSpc>
                <a:spcPct val="80000"/>
              </a:lnSpc>
            </a:pPr>
            <a:r>
              <a:rPr lang="en-US" sz="2200" dirty="0" smtClean="0">
                <a:effectLst/>
              </a:rPr>
              <a:t>Name </a:t>
            </a:r>
            <a:r>
              <a:rPr lang="en-US" sz="2200" dirty="0">
                <a:effectLst/>
              </a:rPr>
              <a:t>check </a:t>
            </a:r>
            <a:r>
              <a:rPr lang="en-US" sz="2200" b="1" u="sng" dirty="0">
                <a:effectLst/>
              </a:rPr>
              <a:t>before</a:t>
            </a:r>
            <a:r>
              <a:rPr lang="en-US" sz="2200" dirty="0">
                <a:effectLst/>
              </a:rPr>
              <a:t> business formed </a:t>
            </a:r>
            <a:r>
              <a:rPr lang="en-US" sz="2200" dirty="0" smtClean="0">
                <a:effectLst/>
              </a:rPr>
              <a:t>/ operated</a:t>
            </a:r>
            <a:r>
              <a:rPr lang="en-US" sz="2200" dirty="0">
                <a:effectLst/>
              </a:rPr>
              <a:t>; before use of </a:t>
            </a:r>
            <a:r>
              <a:rPr lang="en-US" sz="2200" dirty="0" smtClean="0">
                <a:effectLst/>
              </a:rPr>
              <a:t>d/b/a, </a:t>
            </a:r>
            <a:r>
              <a:rPr lang="en-US" sz="2200" dirty="0">
                <a:effectLst/>
              </a:rPr>
              <a:t>product name, logo, tag line or domain </a:t>
            </a:r>
            <a:r>
              <a:rPr lang="en-US" sz="2200" dirty="0" smtClean="0">
                <a:effectLst/>
              </a:rPr>
              <a:t>name.</a:t>
            </a:r>
            <a:endParaRPr lang="en-US" sz="2200" dirty="0">
              <a:effectLst/>
            </a:endParaRPr>
          </a:p>
          <a:p>
            <a:pPr>
              <a:lnSpc>
                <a:spcPct val="80000"/>
              </a:lnSpc>
            </a:pPr>
            <a:r>
              <a:rPr lang="en-US" sz="2200" dirty="0">
                <a:effectLst/>
              </a:rPr>
              <a:t>Common </a:t>
            </a:r>
            <a:r>
              <a:rPr lang="en-US" sz="2200" dirty="0" smtClean="0">
                <a:effectLst/>
              </a:rPr>
              <a:t>law rule: </a:t>
            </a:r>
            <a:r>
              <a:rPr lang="en-US" sz="2200" dirty="0">
                <a:effectLst/>
              </a:rPr>
              <a:t>1</a:t>
            </a:r>
            <a:r>
              <a:rPr lang="en-US" sz="2200" baseline="30000" dirty="0">
                <a:effectLst/>
              </a:rPr>
              <a:t>st</a:t>
            </a:r>
            <a:r>
              <a:rPr lang="en-US" sz="2200" dirty="0">
                <a:effectLst/>
              </a:rPr>
              <a:t> to use name in industry is winner, even if they have not trademarked it or formed an entity. </a:t>
            </a:r>
          </a:p>
          <a:p>
            <a:pPr>
              <a:lnSpc>
                <a:spcPct val="80000"/>
              </a:lnSpc>
            </a:pPr>
            <a:r>
              <a:rPr lang="en-US" sz="2200" dirty="0">
                <a:effectLst/>
              </a:rPr>
              <a:t>Use of internet and websites, means you are doing business everywhere. Therefore, national, or global, name competition.</a:t>
            </a:r>
          </a:p>
          <a:p>
            <a:pPr>
              <a:lnSpc>
                <a:spcPct val="80000"/>
              </a:lnSpc>
            </a:pPr>
            <a:r>
              <a:rPr lang="en-US" sz="2200" dirty="0">
                <a:effectLst/>
              </a:rPr>
              <a:t>Can</a:t>
            </a:r>
            <a:r>
              <a:rPr lang="en-US" sz="2200" dirty="0">
                <a:effectLst/>
                <a:latin typeface="Arial"/>
              </a:rPr>
              <a:t>’</a:t>
            </a:r>
            <a:r>
              <a:rPr lang="en-US" sz="2200" dirty="0">
                <a:effectLst/>
              </a:rPr>
              <a:t>t use same </a:t>
            </a:r>
            <a:r>
              <a:rPr lang="en-US" sz="2200" u="sng" dirty="0">
                <a:effectLst/>
              </a:rPr>
              <a:t>or similar </a:t>
            </a:r>
            <a:r>
              <a:rPr lang="en-US" sz="2200" dirty="0">
                <a:effectLst/>
              </a:rPr>
              <a:t>name in the </a:t>
            </a:r>
            <a:r>
              <a:rPr lang="en-US" sz="2200" i="1" dirty="0">
                <a:effectLst/>
              </a:rPr>
              <a:t>same industry. </a:t>
            </a:r>
            <a:r>
              <a:rPr lang="en-US" sz="2200" dirty="0">
                <a:effectLst/>
              </a:rPr>
              <a:t>Even homonyms, same root words, or phrases </a:t>
            </a:r>
            <a:r>
              <a:rPr lang="en-US" sz="2200" dirty="0" smtClean="0">
                <a:effectLst/>
              </a:rPr>
              <a:t>prohibited if “likelihood of name confusion” </a:t>
            </a:r>
            <a:r>
              <a:rPr lang="en-US" sz="2200" dirty="0">
                <a:effectLst/>
              </a:rPr>
              <a:t>may result.</a:t>
            </a:r>
          </a:p>
          <a:p>
            <a:pPr>
              <a:lnSpc>
                <a:spcPct val="80000"/>
              </a:lnSpc>
            </a:pPr>
            <a:r>
              <a:rPr lang="en-US" sz="2200" dirty="0">
                <a:effectLst/>
              </a:rPr>
              <a:t>Name search at many levels: Google, Federal trademark, </a:t>
            </a:r>
            <a:r>
              <a:rPr lang="en-US" sz="2200" dirty="0" smtClean="0">
                <a:effectLst/>
              </a:rPr>
              <a:t>state </a:t>
            </a:r>
            <a:r>
              <a:rPr lang="en-US" sz="2200" dirty="0">
                <a:effectLst/>
              </a:rPr>
              <a:t>trademark, state corporate, </a:t>
            </a:r>
            <a:r>
              <a:rPr lang="en-US" sz="2200" dirty="0" smtClean="0">
                <a:effectLst/>
              </a:rPr>
              <a:t>common </a:t>
            </a:r>
            <a:r>
              <a:rPr lang="en-US" sz="2200" dirty="0">
                <a:effectLst/>
              </a:rPr>
              <a:t>law unincorporated, state tax roster, county DBAs, biz directories, domains. </a:t>
            </a:r>
            <a:endParaRPr lang="en-US" sz="2200" dirty="0" smtClean="0">
              <a:effectLst/>
            </a:endParaRPr>
          </a:p>
          <a:p>
            <a:pPr>
              <a:lnSpc>
                <a:spcPct val="80000"/>
              </a:lnSpc>
            </a:pPr>
            <a:r>
              <a:rPr lang="en-US" sz="2200" dirty="0" smtClean="0">
                <a:effectLst/>
              </a:rPr>
              <a:t>Like </a:t>
            </a:r>
            <a:r>
              <a:rPr lang="en-US" sz="2200" dirty="0">
                <a:effectLst/>
              </a:rPr>
              <a:t>your name and don</a:t>
            </a:r>
            <a:r>
              <a:rPr lang="en-US" sz="2200" dirty="0">
                <a:effectLst/>
                <a:latin typeface="Arial"/>
              </a:rPr>
              <a:t>’</a:t>
            </a:r>
            <a:r>
              <a:rPr lang="en-US" sz="2200" dirty="0">
                <a:effectLst/>
              </a:rPr>
              <a:t>t care if someone else is using it first?  Beware of surveillance on the web by 1</a:t>
            </a:r>
            <a:r>
              <a:rPr lang="en-US" sz="2200" baseline="30000" dirty="0">
                <a:effectLst/>
              </a:rPr>
              <a:t>st</a:t>
            </a:r>
            <a:r>
              <a:rPr lang="en-US" sz="2200" dirty="0">
                <a:effectLst/>
              </a:rPr>
              <a:t> Users looking for </a:t>
            </a:r>
            <a:r>
              <a:rPr lang="en-US" sz="2200" dirty="0">
                <a:effectLst/>
                <a:latin typeface="Arial"/>
              </a:rPr>
              <a:t>“</a:t>
            </a:r>
            <a:r>
              <a:rPr lang="en-US" sz="2200" dirty="0">
                <a:effectLst/>
              </a:rPr>
              <a:t>infringers</a:t>
            </a:r>
            <a:r>
              <a:rPr lang="en-US" sz="2200" dirty="0" smtClean="0">
                <a:effectLst/>
                <a:latin typeface="Arial"/>
              </a:rPr>
              <a:t>”</a:t>
            </a:r>
            <a:r>
              <a:rPr lang="en-US" sz="2200" dirty="0" smtClean="0">
                <a:effectLst/>
              </a:rPr>
              <a:t>! </a:t>
            </a:r>
            <a:r>
              <a:rPr lang="en-US" sz="2200" dirty="0">
                <a:effectLst/>
              </a:rPr>
              <a:t>E</a:t>
            </a:r>
            <a:r>
              <a:rPr lang="en-US" sz="2200" dirty="0" smtClean="0">
                <a:effectLst/>
              </a:rPr>
              <a:t>lectronic search systems used</a:t>
            </a:r>
            <a:r>
              <a:rPr lang="en-US" sz="2200" dirty="0">
                <a:effectLst/>
              </a:rPr>
              <a:t>. [Handout]</a:t>
            </a:r>
          </a:p>
          <a:p>
            <a:pPr>
              <a:lnSpc>
                <a:spcPct val="80000"/>
              </a:lnSpc>
            </a:pPr>
            <a:endParaRPr lang="en-US" sz="2200" dirty="0">
              <a:effectLst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/>
      <p:bldP spid="12288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i="1" u="sng" dirty="0">
                <a:ea typeface="ＭＳ Ｐゴシック" charset="0"/>
              </a:rPr>
              <a:t>1934 Act: Broker-Dealer </a:t>
            </a:r>
            <a:r>
              <a:rPr lang="en-US" b="1" i="1" u="sng" dirty="0" smtClean="0">
                <a:ea typeface="ＭＳ Ｐゴシック" charset="0"/>
              </a:rPr>
              <a:t>Issues (Person Selling)</a:t>
            </a:r>
            <a:endParaRPr lang="en-US" b="1" i="1" u="sng" dirty="0">
              <a:ea typeface="ＭＳ Ｐゴシック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848600" cy="487680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ea typeface="ＭＳ Ｐゴシック" charset="0"/>
              </a:rPr>
              <a:t>Person selling your </a:t>
            </a:r>
            <a:r>
              <a:rPr lang="en-US" sz="2800" dirty="0" smtClean="0">
                <a:ea typeface="ＭＳ Ｐゴシック" charset="0"/>
              </a:rPr>
              <a:t>investment </a:t>
            </a:r>
            <a:r>
              <a:rPr lang="en-US" sz="2800" dirty="0">
                <a:ea typeface="ＭＳ Ｐゴシック" charset="0"/>
              </a:rPr>
              <a:t>must be registered as a broker-dealer in US and in states. </a:t>
            </a:r>
            <a:r>
              <a:rPr lang="en-US" sz="2800" dirty="0" smtClean="0">
                <a:ea typeface="ＭＳ Ｐゴシック" charset="0"/>
              </a:rPr>
              <a:t>No commissions.</a:t>
            </a:r>
            <a:endParaRPr lang="en-US" sz="2800" dirty="0">
              <a:ea typeface="ＭＳ Ｐゴシック" charset="0"/>
            </a:endParaRPr>
          </a:p>
          <a:p>
            <a:pPr>
              <a:defRPr/>
            </a:pPr>
            <a:r>
              <a:rPr lang="en-US" sz="2800" dirty="0">
                <a:ea typeface="ＭＳ Ｐゴシック" charset="0"/>
              </a:rPr>
              <a:t>Issuer-Dealer Exemptions for you, the fund operator, and your partners:                      </a:t>
            </a:r>
            <a:r>
              <a:rPr lang="en-US" sz="2800" u="sng" dirty="0">
                <a:ea typeface="ＭＳ Ｐゴシック" charset="0"/>
              </a:rPr>
              <a:t>Rule 3a4-1</a:t>
            </a:r>
            <a:r>
              <a:rPr lang="en-US" sz="2800" dirty="0">
                <a:ea typeface="ＭＳ Ｐゴシック" charset="0"/>
              </a:rPr>
              <a:t> and comparable state exemptions: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Officer or Director status required, 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No commissions, and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No other concurrent deals.</a:t>
            </a:r>
          </a:p>
          <a:p>
            <a:pPr>
              <a:buFont typeface="Symbol" charset="0"/>
              <a:buChar char="·"/>
              <a:defRPr/>
            </a:pPr>
            <a:r>
              <a:rPr lang="en-US" sz="2800" dirty="0">
                <a:ea typeface="ＭＳ Ｐゴシック" charset="0"/>
              </a:rPr>
              <a:t>Hire a broker to help you sell ?</a:t>
            </a:r>
          </a:p>
        </p:txBody>
      </p:sp>
    </p:spTree>
    <p:extLst>
      <p:ext uri="{BB962C8B-B14F-4D97-AF65-F5344CB8AC3E}">
        <p14:creationId xmlns:p14="http://schemas.microsoft.com/office/powerpoint/2010/main" val="7038082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i="1" u="sng" dirty="0" smtClean="0">
                <a:ea typeface="ＭＳ Ｐゴシック" charset="0"/>
              </a:rPr>
              <a:t>Money Finders</a:t>
            </a:r>
            <a:endParaRPr lang="en-US" b="1" i="1" u="sng" dirty="0">
              <a:ea typeface="ＭＳ Ｐゴシック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19200"/>
            <a:ext cx="7848600" cy="5410200"/>
          </a:xfrm>
        </p:spPr>
        <p:txBody>
          <a:bodyPr/>
          <a:lstStyle/>
          <a:p>
            <a:pPr>
              <a:buFont typeface="Symbol" charset="0"/>
              <a:buChar char="·"/>
              <a:defRPr/>
            </a:pPr>
            <a:r>
              <a:rPr lang="en-US" dirty="0">
                <a:ea typeface="ＭＳ Ｐゴシック" charset="0"/>
              </a:rPr>
              <a:t>Beware: Unregulated industry, no licensing of finders. </a:t>
            </a:r>
          </a:p>
          <a:p>
            <a:pPr>
              <a:buFont typeface="Symbol" charset="0"/>
              <a:buChar char="·"/>
              <a:defRPr/>
            </a:pPr>
            <a:r>
              <a:rPr lang="en-US" dirty="0">
                <a:ea typeface="ＭＳ Ｐゴシック" charset="0"/>
              </a:rPr>
              <a:t>Some are expelled </a:t>
            </a:r>
            <a:r>
              <a:rPr lang="en-US" dirty="0" smtClean="0">
                <a:ea typeface="ＭＳ Ｐゴシック" charset="0"/>
              </a:rPr>
              <a:t>brokers; or </a:t>
            </a:r>
            <a:r>
              <a:rPr lang="en-US" dirty="0">
                <a:ea typeface="ＭＳ Ｐゴシック" charset="0"/>
              </a:rPr>
              <a:t>people with criminal records.</a:t>
            </a:r>
          </a:p>
          <a:p>
            <a:pPr>
              <a:buFont typeface="Symbol" charset="0"/>
              <a:buChar char="·"/>
              <a:defRPr/>
            </a:pPr>
            <a:r>
              <a:rPr lang="en-US" dirty="0">
                <a:ea typeface="ＭＳ Ｐゴシック" charset="0"/>
              </a:rPr>
              <a:t>Quality &amp; ethics run the gamut. </a:t>
            </a:r>
          </a:p>
          <a:p>
            <a:pPr>
              <a:buFont typeface="Symbol" charset="0"/>
              <a:buChar char="·"/>
              <a:defRPr/>
            </a:pPr>
            <a:r>
              <a:rPr lang="en-US" dirty="0">
                <a:ea typeface="ＭＳ Ｐゴシック" charset="0"/>
              </a:rPr>
              <a:t>Disclosure on Form D brings finder before </a:t>
            </a:r>
            <a:r>
              <a:rPr lang="en-US" dirty="0" smtClean="0">
                <a:ea typeface="ＭＳ Ｐゴシック" charset="0"/>
              </a:rPr>
              <a:t>SEC &amp; </a:t>
            </a:r>
            <a:r>
              <a:rPr lang="en-US" dirty="0">
                <a:ea typeface="ＭＳ Ｐゴシック" charset="0"/>
              </a:rPr>
              <a:t>states, may cause regulatory trouble for unregistered finder.</a:t>
            </a:r>
          </a:p>
          <a:p>
            <a:pPr>
              <a:buFont typeface="Symbol" charset="0"/>
              <a:buChar char="·"/>
              <a:defRPr/>
            </a:pPr>
            <a:r>
              <a:rPr lang="en-US" dirty="0">
                <a:ea typeface="ＭＳ Ｐゴシック" charset="0"/>
              </a:rPr>
              <a:t>Will increase </a:t>
            </a:r>
            <a:r>
              <a:rPr lang="en-US" dirty="0" smtClean="0">
                <a:ea typeface="ＭＳ Ｐゴシック" charset="0"/>
              </a:rPr>
              <a:t>your legal fees to use one.</a:t>
            </a:r>
            <a:endParaRPr lang="en-US" b="1" u="sng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3990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 Slides (if Time)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4137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b="1" i="1" u="sng" dirty="0" smtClean="0"/>
              <a:t>Websites &amp; Links</a:t>
            </a:r>
            <a:endParaRPr lang="en-US" sz="3400" b="1" i="1" u="sng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51816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sz="3000" b="1" dirty="0" smtClean="0"/>
              <a:t>Website Developers Don’t Always Know</a:t>
            </a:r>
            <a:r>
              <a:rPr lang="en-US" sz="3000" dirty="0" smtClean="0"/>
              <a:t>: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If your website links </a:t>
            </a:r>
            <a:r>
              <a:rPr lang="en-US" sz="2800" dirty="0"/>
              <a:t>to a site </a:t>
            </a:r>
            <a:r>
              <a:rPr lang="en-US" sz="2800" dirty="0" smtClean="0"/>
              <a:t>outside of yours, don’t imply or state a connection or relationship </a:t>
            </a:r>
            <a:r>
              <a:rPr lang="en-US" sz="2800" dirty="0"/>
              <a:t>between the </a:t>
            </a:r>
            <a:r>
              <a:rPr lang="en-US" sz="2800" dirty="0" smtClean="0"/>
              <a:t>2 sites, unless there is one</a:t>
            </a:r>
            <a:r>
              <a:rPr lang="en-US" sz="2800" dirty="0" smtClean="0"/>
              <a:t>.</a:t>
            </a:r>
          </a:p>
          <a:p>
            <a:pPr marL="0" indent="0">
              <a:lnSpc>
                <a:spcPct val="80000"/>
              </a:lnSpc>
              <a:buNone/>
            </a:pPr>
            <a:endParaRPr lang="en-US" sz="12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You may be responsible to your readers for accuracy of info on the other site</a:t>
            </a:r>
            <a:r>
              <a:rPr lang="en-US" sz="2800" dirty="0" smtClean="0"/>
              <a:t>.</a:t>
            </a:r>
          </a:p>
          <a:p>
            <a:pPr marL="0" indent="0">
              <a:lnSpc>
                <a:spcPct val="80000"/>
              </a:lnSpc>
              <a:buNone/>
            </a:pPr>
            <a:endParaRPr lang="en-US" sz="12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Don’t </a:t>
            </a:r>
            <a:r>
              <a:rPr lang="en-US" sz="2800" dirty="0"/>
              <a:t>post </a:t>
            </a:r>
            <a:r>
              <a:rPr lang="en-US" sz="2800" dirty="0" smtClean="0"/>
              <a:t>someone else’s trademark on your site, nor as a link on your site, without permission. Don’t use a trademark that is “confusingly similar” to another trademark</a:t>
            </a:r>
            <a:r>
              <a:rPr lang="en-US" sz="2800" dirty="0" smtClean="0"/>
              <a:t>.</a:t>
            </a:r>
          </a:p>
          <a:p>
            <a:pPr>
              <a:lnSpc>
                <a:spcPct val="80000"/>
              </a:lnSpc>
            </a:pPr>
            <a:endParaRPr lang="en-US" sz="12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Credit the writer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1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371600"/>
          </a:xfrm>
        </p:spPr>
        <p:txBody>
          <a:bodyPr/>
          <a:lstStyle/>
          <a:p>
            <a:r>
              <a:rPr lang="en-US" sz="3600" b="1" i="1" u="sng" dirty="0"/>
              <a:t>Websites </a:t>
            </a:r>
            <a:r>
              <a:rPr lang="en-US" sz="3600" b="1" i="1" u="sng" dirty="0" smtClean="0"/>
              <a:t>&amp; Social Media</a:t>
            </a:r>
            <a:endParaRPr lang="en-US" sz="3600" b="1" i="1" u="sng" dirty="0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0010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You must own the intellectual property on </a:t>
            </a:r>
            <a:r>
              <a:rPr lang="en-US" sz="2400" dirty="0" smtClean="0"/>
              <a:t>your </a:t>
            </a:r>
            <a:r>
              <a:rPr lang="en-US" sz="2400" dirty="0"/>
              <a:t>site, or instead must have permission to use it. </a:t>
            </a:r>
            <a:r>
              <a:rPr lang="en-US" sz="2400" dirty="0" smtClean="0"/>
              <a:t>(Jury still out about </a:t>
            </a:r>
            <a:r>
              <a:rPr lang="en-US" sz="2400" dirty="0"/>
              <a:t>using content of </a:t>
            </a:r>
            <a:r>
              <a:rPr lang="en-US" sz="2400" dirty="0" smtClean="0"/>
              <a:t>others, or </a:t>
            </a:r>
            <a:r>
              <a:rPr lang="en-US" sz="2400" dirty="0"/>
              <a:t>links to </a:t>
            </a:r>
            <a:r>
              <a:rPr lang="en-US" sz="2400" dirty="0" smtClean="0"/>
              <a:t>their content</a:t>
            </a:r>
            <a:r>
              <a:rPr lang="en-US" sz="2400" dirty="0" smtClean="0"/>
              <a:t>). 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Statements on your site about </a:t>
            </a:r>
            <a:r>
              <a:rPr lang="en-US" sz="2400" dirty="0"/>
              <a:t>your company must be true</a:t>
            </a:r>
            <a:r>
              <a:rPr lang="en-US" sz="2400" dirty="0" smtClean="0"/>
              <a:t>!  If not = </a:t>
            </a:r>
            <a:r>
              <a:rPr lang="en-US" sz="2400" dirty="0" smtClean="0"/>
              <a:t>fraud. Ditto for </a:t>
            </a:r>
            <a:r>
              <a:rPr lang="en-US" sz="2400" dirty="0" smtClean="0"/>
              <a:t>social media - </a:t>
            </a:r>
            <a:r>
              <a:rPr lang="en-US" sz="2400" dirty="0" smtClean="0"/>
              <a:t>Facebook, </a:t>
            </a:r>
            <a:r>
              <a:rPr lang="en-US" sz="2400" dirty="0" smtClean="0"/>
              <a:t>LinkedIn, YouTube, Twitter. Can’t put water back in the </a:t>
            </a:r>
            <a:r>
              <a:rPr lang="en-US" sz="2400" dirty="0" smtClean="0"/>
              <a:t>dam </a:t>
            </a:r>
            <a:r>
              <a:rPr lang="en-US" sz="2400" dirty="0" smtClean="0"/>
              <a:t>once it has spilled out via social </a:t>
            </a:r>
            <a:r>
              <a:rPr lang="en-US" sz="2400" dirty="0" smtClean="0"/>
              <a:t>media.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Privacy Policy may be required on </a:t>
            </a:r>
            <a:r>
              <a:rPr lang="en-US" sz="2400" dirty="0" smtClean="0"/>
              <a:t>your website.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Consider privacy of clients before using FB, LinkedIn, Twitter </a:t>
            </a:r>
            <a:r>
              <a:rPr lang="en-US" sz="2400" dirty="0"/>
              <a:t>p</a:t>
            </a:r>
            <a:r>
              <a:rPr lang="en-US" sz="2400" dirty="0" smtClean="0"/>
              <a:t>osts about your </a:t>
            </a:r>
            <a:r>
              <a:rPr lang="en-US" sz="2400" dirty="0" smtClean="0"/>
              <a:t>work.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Know rules for allowing kids under 13: COPPA http://</a:t>
            </a:r>
            <a:r>
              <a:rPr lang="en-US" sz="2400" dirty="0" smtClean="0"/>
              <a:t>www.ftc.gov/privacy/coppafaqs.shtm</a:t>
            </a:r>
            <a:r>
              <a:rPr lang="en-US" sz="2600" dirty="0" smtClean="0"/>
              <a:t>.</a:t>
            </a:r>
            <a:endParaRPr lang="en-US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/>
      <p:bldP spid="155651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r>
              <a:rPr lang="en-US" sz="3600" b="1" i="1" u="sng" dirty="0" smtClean="0"/>
              <a:t>Website Legal </a:t>
            </a:r>
            <a:r>
              <a:rPr lang="en-US" sz="3600" b="1" i="1" u="sng" dirty="0"/>
              <a:t>Notices &amp; Disclaimers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effectLst/>
              </a:rPr>
              <a:t>Importance depends on nature </a:t>
            </a:r>
            <a:r>
              <a:rPr lang="en-US" sz="2400" dirty="0">
                <a:effectLst/>
              </a:rPr>
              <a:t>of the business </a:t>
            </a:r>
            <a:r>
              <a:rPr lang="en-US" sz="2400" dirty="0" smtClean="0">
                <a:effectLst/>
              </a:rPr>
              <a:t>and info  </a:t>
            </a:r>
            <a:r>
              <a:rPr lang="en-US" sz="2400" dirty="0">
                <a:effectLst/>
              </a:rPr>
              <a:t>on </a:t>
            </a:r>
            <a:r>
              <a:rPr lang="en-US" sz="2400" dirty="0" smtClean="0">
                <a:effectLst/>
              </a:rPr>
              <a:t>the </a:t>
            </a:r>
            <a:r>
              <a:rPr lang="en-US" sz="2400" dirty="0">
                <a:effectLst/>
              </a:rPr>
              <a:t>website. </a:t>
            </a:r>
          </a:p>
          <a:p>
            <a:pPr>
              <a:lnSpc>
                <a:spcPct val="80000"/>
              </a:lnSpc>
            </a:pPr>
            <a:endParaRPr lang="en-US" sz="2400" dirty="0">
              <a:effectLst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effectLst/>
              </a:rPr>
              <a:t>States terms &amp; </a:t>
            </a:r>
            <a:r>
              <a:rPr lang="en-US" sz="2400" dirty="0">
                <a:effectLst/>
              </a:rPr>
              <a:t>conditions of </a:t>
            </a:r>
            <a:r>
              <a:rPr lang="en-US" sz="2400" dirty="0" smtClean="0">
                <a:effectLst/>
              </a:rPr>
              <a:t>Use </a:t>
            </a:r>
            <a:r>
              <a:rPr lang="en-US" sz="2400" dirty="0">
                <a:effectLst/>
              </a:rPr>
              <a:t>of the site, including disclaimers for: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effectLst/>
              </a:rPr>
              <a:t>Warranties for website information,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effectLst/>
              </a:rPr>
              <a:t>Responsibility for information on other linked websites,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effectLst/>
              </a:rPr>
              <a:t>Endorsement of the products/info offered on other websites,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effectLst/>
              </a:rPr>
              <a:t>Liability for </a:t>
            </a:r>
            <a:r>
              <a:rPr lang="en-US" sz="2000" dirty="0" smtClean="0">
                <a:effectLst/>
              </a:rPr>
              <a:t>damages </a:t>
            </a:r>
            <a:r>
              <a:rPr lang="en-US" sz="2000" dirty="0">
                <a:effectLst/>
              </a:rPr>
              <a:t>resulting from </a:t>
            </a:r>
            <a:r>
              <a:rPr lang="en-US" sz="2000" dirty="0" smtClean="0">
                <a:effectLst/>
              </a:rPr>
              <a:t>use </a:t>
            </a:r>
            <a:r>
              <a:rPr lang="en-US" sz="2000" dirty="0">
                <a:effectLst/>
              </a:rPr>
              <a:t>of </a:t>
            </a:r>
            <a:r>
              <a:rPr lang="en-US" sz="2000" dirty="0" smtClean="0">
                <a:effectLst/>
              </a:rPr>
              <a:t>website </a:t>
            </a:r>
            <a:r>
              <a:rPr lang="en-US" sz="2000" dirty="0">
                <a:effectLst/>
              </a:rPr>
              <a:t>or </a:t>
            </a:r>
            <a:r>
              <a:rPr lang="en-US" sz="2000" dirty="0" smtClean="0">
                <a:effectLst/>
              </a:rPr>
              <a:t>info </a:t>
            </a:r>
            <a:r>
              <a:rPr lang="en-US" sz="2000" dirty="0">
                <a:effectLst/>
              </a:rPr>
              <a:t>contained on the </a:t>
            </a:r>
            <a:r>
              <a:rPr lang="en-US" sz="2000" dirty="0" smtClean="0">
                <a:effectLst/>
              </a:rPr>
              <a:t>site, </a:t>
            </a:r>
            <a:r>
              <a:rPr lang="en-US" sz="2000" dirty="0">
                <a:effectLst/>
              </a:rPr>
              <a:t>or any other site to which </a:t>
            </a:r>
            <a:r>
              <a:rPr lang="en-US" sz="2000" dirty="0" smtClean="0">
                <a:effectLst/>
              </a:rPr>
              <a:t>it links.</a:t>
            </a:r>
            <a:endParaRPr lang="en-US" sz="2000" dirty="0">
              <a:effectLst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000" dirty="0">
              <a:effectLst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effectLst/>
              </a:rPr>
              <a:t>Prohibited activities </a:t>
            </a:r>
            <a:r>
              <a:rPr lang="en-US" sz="2400" dirty="0" smtClean="0">
                <a:effectLst/>
              </a:rPr>
              <a:t>(posting offensive or illegal </a:t>
            </a:r>
            <a:r>
              <a:rPr lang="en-US" sz="2400" dirty="0">
                <a:effectLst/>
              </a:rPr>
              <a:t>content)</a:t>
            </a:r>
            <a:endParaRPr lang="en-US" sz="2800" dirty="0">
              <a:effectLst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effectLst/>
              </a:rPr>
              <a:t>Monitoring rights of the website owner, 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effectLst/>
              </a:rPr>
              <a:t>Intellectual property </a:t>
            </a:r>
            <a:r>
              <a:rPr lang="en-US" sz="2400" dirty="0" smtClean="0">
                <a:effectLst/>
              </a:rPr>
              <a:t>notices, and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effectLst/>
              </a:rPr>
              <a:t>Allowing kids to use </a:t>
            </a:r>
            <a:r>
              <a:rPr lang="en-US" sz="2400" dirty="0" smtClean="0">
                <a:effectLst/>
              </a:rPr>
              <a:t>site.</a:t>
            </a:r>
            <a:endParaRPr lang="en-US" sz="2400" dirty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3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3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7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1066800"/>
          </a:xfrm>
        </p:spPr>
        <p:txBody>
          <a:bodyPr/>
          <a:lstStyle/>
          <a:p>
            <a:r>
              <a:rPr lang="en-US" sz="3600" i="1" dirty="0" smtClean="0"/>
              <a:t>Email &amp; Internet Advertising Rules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CAN-SPAM Act establishes requirements for e-mailed commercial </a:t>
            </a:r>
            <a:r>
              <a:rPr lang="en-US" sz="2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messages. Penalties </a:t>
            </a:r>
            <a:r>
              <a:rPr lang="en-US" sz="2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violations.  </a:t>
            </a:r>
            <a:r>
              <a:rPr lang="en-US" sz="2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Summary </a:t>
            </a:r>
            <a:r>
              <a:rPr lang="en-US" sz="2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rules:</a:t>
            </a:r>
          </a:p>
          <a:p>
            <a:pPr lvl="0"/>
            <a:r>
              <a:rPr lang="en-US" sz="2000" b="1" i="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Don't use false or misleading header information. </a:t>
            </a:r>
            <a:r>
              <a:rPr lang="en-US" sz="2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Your "From," "To," "Reply-To," and routing information - including the originating domain name and email address - must be </a:t>
            </a:r>
            <a:r>
              <a:rPr lang="en-US" sz="2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accurate. Must identify </a:t>
            </a:r>
            <a:r>
              <a:rPr lang="en-US" sz="2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2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message sender or initiator.</a:t>
            </a:r>
            <a:endParaRPr lang="en-US" sz="20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2000" b="1" i="1" dirty="0">
                <a:solidFill>
                  <a:schemeClr val="tx1"/>
                </a:solidFill>
                <a:effectLst/>
              </a:rPr>
              <a:t>Don't use deceptive subject lines.</a:t>
            </a:r>
            <a:r>
              <a:rPr lang="en-US" sz="2000" dirty="0">
                <a:solidFill>
                  <a:schemeClr val="tx1"/>
                </a:solidFill>
                <a:effectLst/>
              </a:rPr>
              <a:t> The subject line must accurately reflect the content of the message.</a:t>
            </a:r>
          </a:p>
          <a:p>
            <a:pPr lvl="0"/>
            <a:r>
              <a:rPr lang="en-US" sz="2000" b="1" i="1" dirty="0">
                <a:solidFill>
                  <a:schemeClr val="tx1"/>
                </a:solidFill>
                <a:effectLst/>
              </a:rPr>
              <a:t>Tell recipients where you're located.</a:t>
            </a:r>
            <a:r>
              <a:rPr lang="en-US" sz="2000" dirty="0">
                <a:solidFill>
                  <a:schemeClr val="tx1"/>
                </a:solidFill>
                <a:effectLst/>
              </a:rPr>
              <a:t> Your message must include your current street address or a post office</a:t>
            </a:r>
            <a:r>
              <a:rPr lang="en-US" sz="2000" dirty="0" smtClean="0">
                <a:solidFill>
                  <a:schemeClr val="tx1"/>
                </a:solidFill>
                <a:effectLst/>
              </a:rPr>
              <a:t>.</a:t>
            </a:r>
          </a:p>
          <a:p>
            <a:r>
              <a:rPr lang="en-US" sz="2000" b="1" i="1" dirty="0">
                <a:effectLst/>
              </a:rPr>
              <a:t>It’s illegal to spam people </a:t>
            </a:r>
            <a:r>
              <a:rPr lang="en-US" sz="2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 don’t want advertising emails, even your newsletters! Ask permission of </a:t>
            </a:r>
            <a:r>
              <a:rPr lang="en-US" sz="2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recipient </a:t>
            </a:r>
            <a:r>
              <a:rPr lang="en-US" sz="2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first. </a:t>
            </a:r>
          </a:p>
          <a:p>
            <a:pPr lvl="0"/>
            <a:r>
              <a:rPr lang="en-US" sz="2000" b="1" i="1" dirty="0" smtClean="0">
                <a:solidFill>
                  <a:schemeClr val="tx1"/>
                </a:solidFill>
                <a:effectLst/>
              </a:rPr>
              <a:t>Tell </a:t>
            </a:r>
            <a:r>
              <a:rPr lang="en-US" sz="2000" b="1" i="1" dirty="0">
                <a:solidFill>
                  <a:schemeClr val="tx1"/>
                </a:solidFill>
                <a:effectLst/>
              </a:rPr>
              <a:t>recipients how to opt out of receiving future email from you.</a:t>
            </a:r>
            <a:r>
              <a:rPr lang="en-US" sz="2000" dirty="0">
                <a:solidFill>
                  <a:schemeClr val="tx1"/>
                </a:solidFill>
                <a:effectLst/>
              </a:rPr>
              <a:t> Your message must include a clear explanation of </a:t>
            </a:r>
            <a:r>
              <a:rPr lang="en-US" sz="2000" dirty="0" smtClean="0">
                <a:solidFill>
                  <a:schemeClr val="tx1"/>
                </a:solidFill>
                <a:effectLst/>
              </a:rPr>
              <a:t>opt </a:t>
            </a:r>
            <a:r>
              <a:rPr lang="en-US" sz="2000" dirty="0">
                <a:solidFill>
                  <a:schemeClr val="tx1"/>
                </a:solidFill>
                <a:effectLst/>
              </a:rPr>
              <a:t>out </a:t>
            </a:r>
            <a:r>
              <a:rPr lang="en-US" sz="2000" dirty="0" smtClean="0">
                <a:solidFill>
                  <a:schemeClr val="tx1"/>
                </a:solidFill>
                <a:effectLst/>
              </a:rPr>
              <a:t>procedure, or provide working “unsubscribe” link. </a:t>
            </a:r>
            <a:endParaRPr lang="en-US" sz="2000" dirty="0">
              <a:solidFill>
                <a:schemeClr val="tx1"/>
              </a:solidFill>
              <a:effectLst/>
            </a:endParaRPr>
          </a:p>
          <a:p>
            <a:pPr lvl="0"/>
            <a:r>
              <a:rPr lang="en-US" sz="2000" b="1" i="1" dirty="0">
                <a:solidFill>
                  <a:schemeClr val="tx1"/>
                </a:solidFill>
                <a:effectLst/>
              </a:rPr>
              <a:t>Honor opt-out requests promptly.</a:t>
            </a:r>
            <a:endParaRPr lang="en-US" sz="2000" dirty="0">
              <a:solidFill>
                <a:schemeClr val="tx1"/>
              </a:solidFill>
              <a:effectLst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6307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05800" cy="990600"/>
          </a:xfrm>
        </p:spPr>
        <p:txBody>
          <a:bodyPr/>
          <a:lstStyle/>
          <a:p>
            <a:r>
              <a:rPr lang="en-US" sz="3600" b="1" i="1" u="sng" dirty="0"/>
              <a:t>Business Contracts</a:t>
            </a:r>
            <a:endParaRPr lang="en-US" sz="3600" i="1" u="sng" dirty="0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 smtClean="0"/>
              <a:t>Must be In </a:t>
            </a:r>
            <a:r>
              <a:rPr lang="en-US" sz="2200" dirty="0"/>
              <a:t>writing to be </a:t>
            </a:r>
            <a:r>
              <a:rPr lang="en-US" sz="2200" dirty="0" smtClean="0"/>
              <a:t>enforceable. (An </a:t>
            </a:r>
            <a:r>
              <a:rPr lang="en-US" sz="2200" dirty="0" smtClean="0"/>
              <a:t>email </a:t>
            </a:r>
            <a:r>
              <a:rPr lang="en-US" sz="2200" u="sng" dirty="0"/>
              <a:t>can</a:t>
            </a:r>
            <a:r>
              <a:rPr lang="en-US" sz="2200" dirty="0"/>
              <a:t> be a </a:t>
            </a:r>
            <a:r>
              <a:rPr lang="en-US" sz="2200" dirty="0" smtClean="0"/>
              <a:t>writing! Email can be </a:t>
            </a:r>
            <a:r>
              <a:rPr lang="en-US" sz="2200" dirty="0" smtClean="0"/>
              <a:t>a contract if contract elements present.)</a:t>
            </a:r>
            <a:endParaRPr lang="en-US" sz="2200" dirty="0" smtClean="0"/>
          </a:p>
          <a:p>
            <a:pPr>
              <a:lnSpc>
                <a:spcPct val="90000"/>
              </a:lnSpc>
            </a:pPr>
            <a:r>
              <a:rPr lang="en-US" sz="2200" dirty="0" smtClean="0"/>
              <a:t>Elements of Contract:</a:t>
            </a:r>
            <a:r>
              <a:rPr lang="en-US" sz="2200" dirty="0" smtClean="0"/>
              <a:t> Capacity</a:t>
            </a:r>
            <a:r>
              <a:rPr lang="en-US" sz="2200" dirty="0" smtClean="0"/>
              <a:t>, Offer, Acceptance, Consideration Exchanged, Legal Purpose, Meeting of </a:t>
            </a:r>
            <a:r>
              <a:rPr lang="en-US" sz="2200" dirty="0" smtClean="0"/>
              <a:t>Minds</a:t>
            </a:r>
            <a:r>
              <a:rPr lang="en-US" sz="2200" dirty="0" smtClean="0"/>
              <a:t>, mutual assent.</a:t>
            </a: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200" dirty="0"/>
              <a:t>Expensive to retroactively paper oral </a:t>
            </a:r>
            <a:r>
              <a:rPr lang="en-US" sz="2200" dirty="0" smtClean="0"/>
              <a:t>agreements, so paper them when they are agreed to. 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Documenting </a:t>
            </a:r>
            <a:r>
              <a:rPr lang="en-US" sz="2200" dirty="0" smtClean="0"/>
              <a:t>an oral discussion </a:t>
            </a:r>
            <a:r>
              <a:rPr lang="en-US" sz="2200" dirty="0" smtClean="0"/>
              <a:t>can bring </a:t>
            </a:r>
            <a:r>
              <a:rPr lang="en-US" sz="2200" dirty="0" smtClean="0"/>
              <a:t>up deal-killing discussion points. </a:t>
            </a:r>
            <a:r>
              <a:rPr lang="en-US" sz="2200" dirty="0"/>
              <a:t>K</a:t>
            </a:r>
            <a:r>
              <a:rPr lang="en-US" sz="2200" dirty="0" smtClean="0"/>
              <a:t>now </a:t>
            </a:r>
            <a:r>
              <a:rPr lang="en-US" sz="2200" dirty="0" smtClean="0"/>
              <a:t>before you </a:t>
            </a:r>
            <a:r>
              <a:rPr lang="en-US" sz="2200" dirty="0" smtClean="0"/>
              <a:t>start performing or acting under the contract</a:t>
            </a:r>
            <a:r>
              <a:rPr lang="en-US" sz="2200" dirty="0" smtClean="0"/>
              <a:t>.</a:t>
            </a: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200" dirty="0"/>
              <a:t>Read, and understand, </a:t>
            </a:r>
            <a:r>
              <a:rPr lang="en-US" sz="2200" u="sng" dirty="0"/>
              <a:t>every </a:t>
            </a:r>
            <a:r>
              <a:rPr lang="en-US" sz="2200" u="sng" dirty="0" smtClean="0"/>
              <a:t>word.</a:t>
            </a:r>
            <a:r>
              <a:rPr lang="en-US" sz="2200" dirty="0" smtClean="0"/>
              <a:t> </a:t>
            </a:r>
            <a:r>
              <a:rPr lang="en-US" sz="2200" dirty="0"/>
              <a:t>T</a:t>
            </a:r>
            <a:r>
              <a:rPr lang="en-US" sz="2200" dirty="0" smtClean="0"/>
              <a:t>he </a:t>
            </a:r>
            <a:r>
              <a:rPr lang="en-US" sz="2200" dirty="0" smtClean="0"/>
              <a:t>section or word you skip </a:t>
            </a:r>
            <a:r>
              <a:rPr lang="en-US" sz="2200" dirty="0" smtClean="0"/>
              <a:t>will </a:t>
            </a:r>
            <a:r>
              <a:rPr lang="en-US" sz="2200" dirty="0" smtClean="0"/>
              <a:t>come back to bite you. No </a:t>
            </a:r>
            <a:r>
              <a:rPr lang="en-US" sz="2200" dirty="0" smtClean="0"/>
              <a:t>such </a:t>
            </a:r>
            <a:r>
              <a:rPr lang="en-US" sz="2200" dirty="0" smtClean="0"/>
              <a:t>things as “boiler plate</a:t>
            </a:r>
            <a:r>
              <a:rPr lang="en-US" sz="2200" dirty="0" smtClean="0"/>
              <a:t>”, unless you want someone else’s deal not contemplating your terms.</a:t>
            </a: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200" dirty="0"/>
              <a:t>“Reps &amp; Warranties”: Make sure </a:t>
            </a:r>
            <a:r>
              <a:rPr lang="en-US" sz="2200" dirty="0" smtClean="0"/>
              <a:t>your </a:t>
            </a:r>
            <a:r>
              <a:rPr lang="en-US" sz="2200" dirty="0"/>
              <a:t>“</a:t>
            </a:r>
            <a:r>
              <a:rPr lang="en-US" sz="2200" dirty="0" smtClean="0"/>
              <a:t>reps” are </a:t>
            </a:r>
            <a:r>
              <a:rPr lang="en-US" sz="2200" dirty="0"/>
              <a:t>true </a:t>
            </a:r>
            <a:r>
              <a:rPr lang="en-US" sz="2200" dirty="0" smtClean="0"/>
              <a:t>&amp; </a:t>
            </a:r>
            <a:r>
              <a:rPr lang="en-US" sz="2200" dirty="0"/>
              <a:t>can be done </a:t>
            </a:r>
            <a:r>
              <a:rPr lang="en-US" sz="2200" dirty="0" smtClean="0"/>
              <a:t>(for example insurance requirement)</a:t>
            </a:r>
          </a:p>
        </p:txBody>
      </p:sp>
    </p:spTree>
    <p:extLst>
      <p:ext uri="{BB962C8B-B14F-4D97-AF65-F5344CB8AC3E}">
        <p14:creationId xmlns:p14="http://schemas.microsoft.com/office/powerpoint/2010/main" val="14140675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8" grpId="0"/>
      <p:bldP spid="188419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Breach &amp; Indemnification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Get Insurance to cover Indemnification Clause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Many Items are Business Points, not Legal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Think Through What could go wrong from a business standpoint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Business person makes business bullet points for lawyer to draft into agreement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Plain English Writing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Realistic Expectations as to Cost &amp; Timing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When to involve counsel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Services Contract: Assignable if biz sold (if stated in agreement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 u="sng" dirty="0" smtClean="0"/>
              <a:t>Business C</a:t>
            </a:r>
            <a:r>
              <a:rPr lang="en-US" sz="3600" b="1" i="1" u="sng" dirty="0" smtClean="0"/>
              <a:t>ontracts </a:t>
            </a:r>
            <a:r>
              <a:rPr lang="en-US" sz="3200" i="1" u="sng" dirty="0" smtClean="0"/>
              <a:t>(Continued)</a:t>
            </a:r>
            <a:endParaRPr lang="en-US" sz="3200" i="1" u="sng" dirty="0"/>
          </a:p>
        </p:txBody>
      </p:sp>
    </p:spTree>
    <p:extLst>
      <p:ext uri="{BB962C8B-B14F-4D97-AF65-F5344CB8AC3E}">
        <p14:creationId xmlns:p14="http://schemas.microsoft.com/office/powerpoint/2010/main" val="151218406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 u="sng" dirty="0"/>
              <a:t>Classification of Employee </a:t>
            </a:r>
            <a:r>
              <a:rPr lang="en-US" sz="3600" b="1" i="1" u="sng" dirty="0" smtClean="0"/>
              <a:t>vs. </a:t>
            </a:r>
            <a:r>
              <a:rPr lang="en-US" sz="3600" b="1" i="1" u="sng" dirty="0"/>
              <a:t>Independent Contractor</a:t>
            </a:r>
            <a:endParaRPr lang="en-US" sz="3600" i="1" u="sng" dirty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u="sng" dirty="0">
                <a:effectLst/>
              </a:rPr>
              <a:t>Very</a:t>
            </a:r>
            <a:r>
              <a:rPr lang="en-US" sz="2400" dirty="0">
                <a:effectLst/>
              </a:rPr>
              <a:t> Hot issue with IRS, IL </a:t>
            </a:r>
            <a:r>
              <a:rPr lang="en-US" sz="2400" dirty="0" smtClean="0">
                <a:effectLst/>
              </a:rPr>
              <a:t>Dept. </a:t>
            </a:r>
            <a:r>
              <a:rPr lang="en-US" sz="2400" dirty="0">
                <a:effectLst/>
              </a:rPr>
              <a:t>Rev, and IDES. 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effectLst/>
              </a:rPr>
              <a:t>IRS presumption of being Employee (even part-time), several factor-test (Handout)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effectLst/>
                <a:latin typeface="Arial"/>
              </a:rPr>
              <a:t>“</a:t>
            </a:r>
            <a:r>
              <a:rPr lang="en-US" sz="2400" dirty="0">
                <a:effectLst/>
              </a:rPr>
              <a:t>IRS Audit Focus on Worker Classification - Employee or Contractor</a:t>
            </a:r>
            <a:r>
              <a:rPr lang="en-US" sz="2400" dirty="0">
                <a:effectLst/>
                <a:latin typeface="Arial"/>
              </a:rPr>
              <a:t>”</a:t>
            </a:r>
            <a:r>
              <a:rPr lang="en-US" sz="2400" dirty="0">
                <a:effectLst/>
              </a:rPr>
              <a:t> &amp;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>
                <a:effectLst/>
                <a:latin typeface="Arial"/>
              </a:rPr>
              <a:t>“</a:t>
            </a:r>
            <a:r>
              <a:rPr lang="en-US" sz="2400" dirty="0">
                <a:effectLst/>
              </a:rPr>
              <a:t>Employee or Independent Contractor CCH</a:t>
            </a:r>
            <a:r>
              <a:rPr lang="en-US" sz="2400" dirty="0" smtClean="0">
                <a:effectLst/>
                <a:latin typeface="Arial"/>
              </a:rPr>
              <a:t>” (Handout)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effectLst/>
              </a:rPr>
              <a:t>Legal </a:t>
            </a:r>
            <a:r>
              <a:rPr lang="en-US" sz="2400" dirty="0">
                <a:effectLst/>
              </a:rPr>
              <a:t>conclusion revolves mainly around who has control over the person: </a:t>
            </a:r>
            <a:r>
              <a:rPr lang="en-US" sz="2400" dirty="0" smtClean="0">
                <a:effectLst/>
              </a:rPr>
              <a:t>Sole employer, Location </a:t>
            </a:r>
            <a:r>
              <a:rPr lang="en-US" sz="2400" dirty="0">
                <a:effectLst/>
              </a:rPr>
              <a:t>of work, whose equipment, hours </a:t>
            </a:r>
            <a:r>
              <a:rPr lang="en-US" sz="2400" dirty="0" smtClean="0">
                <a:effectLst/>
              </a:rPr>
              <a:t>or dress dictated</a:t>
            </a:r>
            <a:r>
              <a:rPr lang="en-US" sz="2400" dirty="0">
                <a:effectLst/>
              </a:rPr>
              <a:t>, other clients of the consultant</a:t>
            </a:r>
            <a:r>
              <a:rPr lang="en-US" sz="2400" dirty="0" smtClean="0">
                <a:effectLst/>
              </a:rPr>
              <a:t>. </a:t>
            </a:r>
            <a:endParaRPr lang="en-US" sz="2400" dirty="0">
              <a:effectLst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effectLst/>
              </a:rPr>
              <a:t>Categorize most all contractors as employees, </a:t>
            </a:r>
            <a:r>
              <a:rPr lang="en-US" sz="2400" dirty="0" smtClean="0">
                <a:effectLst/>
              </a:rPr>
              <a:t>budget for payroll taxes.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effectLst/>
              </a:rPr>
              <a:t>Difficult expense for all early stage and small businesses</a:t>
            </a:r>
            <a:endParaRPr lang="en-US" sz="2400" dirty="0">
              <a:effectLst/>
            </a:endParaRPr>
          </a:p>
          <a:p>
            <a:pPr>
              <a:lnSpc>
                <a:spcPct val="80000"/>
              </a:lnSpc>
            </a:pP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1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/>
      <p:bldP spid="1617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1143000"/>
          </a:xfrm>
        </p:spPr>
        <p:txBody>
          <a:bodyPr/>
          <a:lstStyle/>
          <a:p>
            <a:r>
              <a:rPr lang="en-US" sz="3600" b="1" i="1" u="sng" dirty="0" smtClean="0"/>
              <a:t>Sole Proprietorship vs. Entity</a:t>
            </a:r>
            <a:endParaRPr lang="en-US" sz="3600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lvl="0"/>
            <a:r>
              <a:rPr lang="en-US" sz="2000" dirty="0">
                <a:effectLst/>
              </a:rPr>
              <a:t>Personal Liability in sole </a:t>
            </a:r>
            <a:r>
              <a:rPr lang="en-US" sz="2000" dirty="0" smtClean="0">
                <a:effectLst/>
              </a:rPr>
              <a:t>proprietorship</a:t>
            </a:r>
            <a:endParaRPr lang="en-US" sz="2000" dirty="0">
              <a:effectLst/>
            </a:endParaRPr>
          </a:p>
          <a:p>
            <a:pPr lvl="0"/>
            <a:r>
              <a:rPr lang="en-US" sz="2000" dirty="0">
                <a:effectLst/>
              </a:rPr>
              <a:t>Separation of financial &amp; tax matters, tax returns easier if you are a corporation or LLC.</a:t>
            </a:r>
          </a:p>
          <a:p>
            <a:pPr lvl="0"/>
            <a:r>
              <a:rPr lang="en-US" sz="2000" dirty="0">
                <a:effectLst/>
              </a:rPr>
              <a:t>Insurance </a:t>
            </a:r>
            <a:r>
              <a:rPr lang="en-US" sz="2000" dirty="0" smtClean="0">
                <a:effectLst/>
              </a:rPr>
              <a:t>easier to obtain for entity than for sole prop. </a:t>
            </a:r>
            <a:endParaRPr lang="en-US" sz="2000" dirty="0">
              <a:effectLst/>
            </a:endParaRPr>
          </a:p>
          <a:p>
            <a:pPr lvl="0"/>
            <a:r>
              <a:rPr lang="en-US" sz="2000" dirty="0">
                <a:effectLst/>
              </a:rPr>
              <a:t>Larger </a:t>
            </a:r>
            <a:r>
              <a:rPr lang="en-US" sz="2000" dirty="0" smtClean="0">
                <a:effectLst/>
              </a:rPr>
              <a:t>companies </a:t>
            </a:r>
            <a:r>
              <a:rPr lang="en-US" sz="2000" dirty="0">
                <a:effectLst/>
              </a:rPr>
              <a:t>require </a:t>
            </a:r>
            <a:r>
              <a:rPr lang="en-US" sz="2000" dirty="0" smtClean="0">
                <a:effectLst/>
              </a:rPr>
              <a:t>entities </a:t>
            </a:r>
            <a:r>
              <a:rPr lang="en-US" sz="2000" dirty="0">
                <a:effectLst/>
              </a:rPr>
              <a:t>around business </a:t>
            </a:r>
            <a:r>
              <a:rPr lang="en-US" sz="2000" dirty="0" smtClean="0">
                <a:effectLst/>
              </a:rPr>
              <a:t>owners. </a:t>
            </a:r>
            <a:endParaRPr lang="en-US" sz="2000" dirty="0">
              <a:effectLst/>
            </a:endParaRPr>
          </a:p>
          <a:p>
            <a:pPr lvl="0"/>
            <a:r>
              <a:rPr lang="en-US" sz="2000" dirty="0">
                <a:effectLst/>
              </a:rPr>
              <a:t>Perception of </a:t>
            </a:r>
            <a:r>
              <a:rPr lang="en-US" sz="2000" dirty="0" smtClean="0">
                <a:effectLst/>
              </a:rPr>
              <a:t>customers</a:t>
            </a:r>
            <a:r>
              <a:rPr lang="en-US" sz="2000" dirty="0">
                <a:effectLst/>
              </a:rPr>
              <a:t>.</a:t>
            </a:r>
          </a:p>
          <a:p>
            <a:pPr lvl="0"/>
            <a:r>
              <a:rPr lang="en-US" sz="2000" dirty="0">
                <a:effectLst/>
              </a:rPr>
              <a:t>Easier to obtain a Loan if you look like a "real </a:t>
            </a:r>
            <a:r>
              <a:rPr lang="en-US" sz="2000" dirty="0" smtClean="0">
                <a:effectLst/>
              </a:rPr>
              <a:t>business“. </a:t>
            </a:r>
            <a:endParaRPr lang="en-US" sz="2000" dirty="0">
              <a:effectLst/>
            </a:endParaRPr>
          </a:p>
          <a:p>
            <a:pPr lvl="0"/>
            <a:r>
              <a:rPr lang="en-US" sz="2000" dirty="0">
                <a:effectLst/>
              </a:rPr>
              <a:t>Due Diligence goes more professionally and easily if people can conduct Due diligence on you on Sec of State </a:t>
            </a:r>
            <a:r>
              <a:rPr lang="en-US" sz="2000" dirty="0" smtClean="0">
                <a:effectLst/>
              </a:rPr>
              <a:t>site</a:t>
            </a:r>
            <a:r>
              <a:rPr lang="en-US" sz="2000" dirty="0">
                <a:effectLst/>
              </a:rPr>
              <a:t>.</a:t>
            </a:r>
          </a:p>
          <a:p>
            <a:pPr lvl="0"/>
            <a:r>
              <a:rPr lang="en-US" sz="2000" dirty="0">
                <a:effectLst/>
              </a:rPr>
              <a:t>If you will ever raise capital by issuing stock to </a:t>
            </a:r>
            <a:r>
              <a:rPr lang="en-US" sz="2000" dirty="0" smtClean="0">
                <a:effectLst/>
              </a:rPr>
              <a:t>investors </a:t>
            </a:r>
            <a:r>
              <a:rPr lang="en-US" sz="2000" dirty="0">
                <a:effectLst/>
              </a:rPr>
              <a:t>or </a:t>
            </a:r>
            <a:r>
              <a:rPr lang="en-US" sz="2000" dirty="0" smtClean="0">
                <a:effectLst/>
              </a:rPr>
              <a:t>reward employees with stock, </a:t>
            </a:r>
            <a:r>
              <a:rPr lang="en-US" sz="2000" dirty="0">
                <a:effectLst/>
              </a:rPr>
              <a:t>it </a:t>
            </a:r>
            <a:r>
              <a:rPr lang="en-US" sz="2000" dirty="0" smtClean="0">
                <a:effectLst/>
              </a:rPr>
              <a:t>cannot </a:t>
            </a:r>
            <a:r>
              <a:rPr lang="en-US" sz="2000" dirty="0">
                <a:effectLst/>
              </a:rPr>
              <a:t>be done with a sole </a:t>
            </a:r>
            <a:r>
              <a:rPr lang="en-US" sz="2000" dirty="0" smtClean="0">
                <a:effectLst/>
              </a:rPr>
              <a:t>prop. </a:t>
            </a:r>
            <a:endParaRPr lang="en-US" sz="2000" dirty="0">
              <a:effectLst/>
            </a:endParaRPr>
          </a:p>
          <a:p>
            <a:r>
              <a:rPr lang="en-US" sz="2000" dirty="0">
                <a:effectLst/>
              </a:rPr>
              <a:t>Must file </a:t>
            </a:r>
            <a:r>
              <a:rPr lang="en-US" sz="2000" dirty="0" smtClean="0">
                <a:effectLst/>
              </a:rPr>
              <a:t>DBA </a:t>
            </a:r>
            <a:r>
              <a:rPr lang="en-US" sz="2000" dirty="0">
                <a:effectLst/>
              </a:rPr>
              <a:t>with IL SOS, and County and a </a:t>
            </a:r>
            <a:r>
              <a:rPr lang="en-US" sz="2000" dirty="0" smtClean="0">
                <a:effectLst/>
              </a:rPr>
              <a:t>REG-1</a:t>
            </a:r>
            <a:r>
              <a:rPr lang="en-US" sz="2000" dirty="0">
                <a:effectLst/>
              </a:rPr>
              <a:t>, therefore much of the time consuming cost of forming a corporation must also be done for a sole prop, therefore there isn't a huge difference in cost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9811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 u="sng" dirty="0"/>
              <a:t>Worker</a:t>
            </a:r>
            <a:r>
              <a:rPr lang="en-US" sz="3600" i="1" u="sng" dirty="0"/>
              <a:t> </a:t>
            </a:r>
            <a:r>
              <a:rPr lang="en-US" sz="3600" b="1" i="1" u="sng" dirty="0"/>
              <a:t>Classification (cont.)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IRS going back and retroactively reclassifying </a:t>
            </a:r>
            <a:r>
              <a:rPr lang="en-US" sz="2800" dirty="0">
                <a:latin typeface="Arial"/>
              </a:rPr>
              <a:t>“</a:t>
            </a:r>
            <a:r>
              <a:rPr lang="en-US" sz="2800" dirty="0"/>
              <a:t>independent contractors</a:t>
            </a:r>
            <a:r>
              <a:rPr lang="en-US" sz="2800" dirty="0">
                <a:latin typeface="Arial"/>
              </a:rPr>
              <a:t>”</a:t>
            </a:r>
            <a:r>
              <a:rPr lang="en-US" sz="2800" dirty="0"/>
              <a:t> as employees; Retroactively imposing payroll tax, interest and penalties on all prior wages paid. No time limit</a:t>
            </a:r>
            <a:r>
              <a:rPr lang="en-US" sz="2800" dirty="0" smtClean="0"/>
              <a:t>!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Illinois employer laws possibly stricter than federal in the classifying contractors as employees, for unemployment tax, and UE claims, purposes</a:t>
            </a:r>
            <a:r>
              <a:rPr lang="en-US" sz="2800" dirty="0" smtClean="0"/>
              <a:t>. 10 hours/week = employee</a:t>
            </a:r>
            <a:endParaRPr lang="en-U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8" grpId="0"/>
      <p:bldP spid="167939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3600" b="1" i="1" u="sng" dirty="0"/>
              <a:t>Illinois Short </a:t>
            </a:r>
            <a:r>
              <a:rPr lang="en-US" sz="3600" b="1" i="1" u="sng" dirty="0" smtClean="0"/>
              <a:t>Deadlines </a:t>
            </a:r>
            <a:endParaRPr lang="en-US" sz="3600" b="1" i="1" u="sng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0772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Legal </a:t>
            </a:r>
            <a:r>
              <a:rPr lang="en-US" sz="2800" dirty="0"/>
              <a:t>issues </a:t>
            </a:r>
            <a:r>
              <a:rPr lang="en-US" sz="2800" dirty="0" smtClean="0"/>
              <a:t>arise </a:t>
            </a:r>
            <a:r>
              <a:rPr lang="en-US" sz="2800" dirty="0"/>
              <a:t>from hiring employees, such as Unemployment Liability (Be sure to terminate someone within 30 working days if they don’t work out, to avoid UE claim.) Even Part-Timers</a:t>
            </a:r>
            <a:r>
              <a:rPr lang="en-US" sz="2800" dirty="0" smtClean="0"/>
              <a:t>. That is 30 actual days of work, don’t count days not worked.</a:t>
            </a: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Illinois Directory of New Hires: Employers required to report all new employees, and their personal information within 20 days of their first day of work. Even Part-Timers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9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6" grpId="0"/>
      <p:bldP spid="169987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Federal &amp; State Employment Laws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Harassment </a:t>
            </a:r>
            <a:r>
              <a:rPr lang="en-US" sz="2800" dirty="0" smtClean="0"/>
              <a:t>illegal – </a:t>
            </a:r>
            <a:r>
              <a:rPr lang="en-US" sz="2800" dirty="0" smtClean="0"/>
              <a:t>Applies to </a:t>
            </a:r>
            <a:r>
              <a:rPr lang="en-US" sz="2800" dirty="0" smtClean="0"/>
              <a:t>all businesses regardless of # of employees</a:t>
            </a:r>
            <a:endParaRPr lang="en-US" sz="2800" dirty="0" smtClean="0"/>
          </a:p>
          <a:p>
            <a:r>
              <a:rPr lang="en-US" sz="2800" dirty="0" smtClean="0"/>
              <a:t>Discrimination illegal.</a:t>
            </a:r>
            <a:endParaRPr lang="en-US" sz="2800" dirty="0" smtClean="0"/>
          </a:p>
          <a:p>
            <a:r>
              <a:rPr lang="en-US" sz="2800" dirty="0" smtClean="0"/>
              <a:t>Some laws apply </a:t>
            </a:r>
            <a:r>
              <a:rPr lang="en-US" sz="2800" dirty="0" smtClean="0"/>
              <a:t>only to businesses with over </a:t>
            </a:r>
            <a:r>
              <a:rPr lang="en-US" sz="2800" dirty="0" smtClean="0"/>
              <a:t>10 employees or over 20 employees</a:t>
            </a:r>
          </a:p>
          <a:p>
            <a:r>
              <a:rPr lang="en-US" sz="2800" dirty="0" smtClean="0"/>
              <a:t>Dangerous Work – requires attention to other regulations</a:t>
            </a:r>
          </a:p>
          <a:p>
            <a:r>
              <a:rPr lang="en-US" sz="2800" dirty="0" smtClean="0"/>
              <a:t>Document Problem Employees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5231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 u="sng" dirty="0"/>
              <a:t>Business Points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5257800"/>
          </a:xfrm>
        </p:spPr>
        <p:txBody>
          <a:bodyPr/>
          <a:lstStyle/>
          <a:p>
            <a:r>
              <a:rPr lang="en-US" sz="2000" dirty="0" smtClean="0"/>
              <a:t>Business Ducks in a </a:t>
            </a:r>
            <a:r>
              <a:rPr lang="en-US" sz="2000" dirty="0" smtClean="0"/>
              <a:t>Row:</a:t>
            </a:r>
          </a:p>
          <a:p>
            <a:pPr lvl="1"/>
            <a:r>
              <a:rPr lang="en-US" sz="1800" dirty="0" smtClean="0"/>
              <a:t>Due </a:t>
            </a:r>
            <a:r>
              <a:rPr lang="en-US" sz="1800" dirty="0" smtClean="0"/>
              <a:t>Diligence, Conflicts, Fiduciary Duty, </a:t>
            </a:r>
            <a:endParaRPr lang="en-US" sz="1800" dirty="0" smtClean="0"/>
          </a:p>
          <a:p>
            <a:pPr lvl="1"/>
            <a:r>
              <a:rPr lang="en-US" sz="1800" dirty="0" smtClean="0"/>
              <a:t>Know </a:t>
            </a:r>
            <a:r>
              <a:rPr lang="en-US" sz="1800" dirty="0" smtClean="0"/>
              <a:t>Competition, Assess Risks, Be </a:t>
            </a:r>
            <a:r>
              <a:rPr lang="en-US" sz="1800" dirty="0" smtClean="0"/>
              <a:t>Prepared</a:t>
            </a:r>
          </a:p>
          <a:p>
            <a:pPr lvl="1"/>
            <a:r>
              <a:rPr lang="en-US" sz="1800" dirty="0" smtClean="0"/>
              <a:t>Entity Formation, Ownership, Document Arrangements</a:t>
            </a:r>
          </a:p>
          <a:p>
            <a:pPr lvl="1"/>
            <a:r>
              <a:rPr lang="en-US" sz="1800" dirty="0" smtClean="0"/>
              <a:t>Document Business Processes Internally, to systemize the business.</a:t>
            </a:r>
            <a:endParaRPr lang="en-US" sz="18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Use </a:t>
            </a:r>
            <a:r>
              <a:rPr lang="en-US" sz="2000" dirty="0"/>
              <a:t>Technology to Operate </a:t>
            </a:r>
            <a:r>
              <a:rPr lang="en-US" sz="2000" dirty="0" smtClean="0"/>
              <a:t>&amp; Promote Your </a:t>
            </a:r>
            <a:r>
              <a:rPr lang="en-US" sz="2000" dirty="0"/>
              <a:t>Business</a:t>
            </a:r>
          </a:p>
          <a:p>
            <a:pPr lvl="1"/>
            <a:r>
              <a:rPr lang="en-US" sz="1800" dirty="0" smtClean="0"/>
              <a:t>Continue to use the efficiency </a:t>
            </a:r>
            <a:r>
              <a:rPr lang="en-US" sz="1800" dirty="0"/>
              <a:t>of </a:t>
            </a:r>
            <a:r>
              <a:rPr lang="en-US" sz="1800" dirty="0" smtClean="0"/>
              <a:t>technology </a:t>
            </a:r>
            <a:r>
              <a:rPr lang="en-US" sz="1800" dirty="0" smtClean="0"/>
              <a:t>to better your business, your own management of it and documenting processes.</a:t>
            </a:r>
            <a:endParaRPr lang="en-US" sz="1800" dirty="0"/>
          </a:p>
          <a:p>
            <a:pPr lvl="1"/>
            <a:r>
              <a:rPr lang="en-US" sz="1800" dirty="0"/>
              <a:t>Never </a:t>
            </a:r>
            <a:r>
              <a:rPr lang="en-US" sz="1800" dirty="0" smtClean="0"/>
              <a:t>say </a:t>
            </a:r>
            <a:r>
              <a:rPr lang="en-US" sz="1800" dirty="0"/>
              <a:t>“I don’t use email” or “I’m not good with </a:t>
            </a:r>
            <a:r>
              <a:rPr lang="en-US" sz="1800" dirty="0" smtClean="0"/>
              <a:t>technology</a:t>
            </a:r>
            <a:r>
              <a:rPr lang="en-US" sz="1800" dirty="0" smtClean="0"/>
              <a:t>”.</a:t>
            </a:r>
            <a:endParaRPr lang="en-US" sz="1800" dirty="0"/>
          </a:p>
          <a:p>
            <a:pPr lvl="1"/>
            <a:r>
              <a:rPr lang="en-US" sz="1800" dirty="0" smtClean="0"/>
              <a:t>Don’t use AOL, Hotmail or Yahoo email address for business – smacks of “cheap” or lack of experience. Gmail is fine.</a:t>
            </a:r>
          </a:p>
          <a:p>
            <a:pPr lvl="1"/>
            <a:r>
              <a:rPr lang="en-US" sz="1800" dirty="0" smtClean="0"/>
              <a:t>Never </a:t>
            </a:r>
            <a:r>
              <a:rPr lang="en-US" sz="1800" dirty="0"/>
              <a:t>have a live website stating “under construction”. At least </a:t>
            </a:r>
            <a:r>
              <a:rPr lang="en-US" sz="1800" dirty="0" smtClean="0"/>
              <a:t>have 1 </a:t>
            </a:r>
            <a:r>
              <a:rPr lang="en-US" sz="1800" dirty="0"/>
              <a:t>page “Name, Address, Location, Phone, Email, &amp;</a:t>
            </a:r>
            <a:r>
              <a:rPr lang="en-US" sz="1800" dirty="0" smtClean="0"/>
              <a:t> </a:t>
            </a:r>
            <a:r>
              <a:rPr lang="en-US" sz="1800" dirty="0"/>
              <a:t>“what we do””</a:t>
            </a:r>
          </a:p>
          <a:p>
            <a:pPr lvl="1"/>
            <a:r>
              <a:rPr lang="en-US" sz="1800" dirty="0"/>
              <a:t>Use Email-able </a:t>
            </a:r>
            <a:r>
              <a:rPr lang="en-US" sz="1800" dirty="0" smtClean="0"/>
              <a:t>brochures, so </a:t>
            </a:r>
            <a:r>
              <a:rPr lang="en-US" sz="1800" dirty="0"/>
              <a:t>colleagues can easily refer you to others. Paper is </a:t>
            </a:r>
            <a:r>
              <a:rPr lang="en-US" sz="1800" dirty="0" smtClean="0"/>
              <a:t>dead. Biz cards OK.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0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0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0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04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6" grpId="0"/>
      <p:bldP spid="1904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u="sng" dirty="0" smtClean="0"/>
              <a:t>Filings Required  For All Businesses</a:t>
            </a:r>
            <a:r>
              <a:rPr lang="en-US" sz="3600" b="1" i="1" u="sng" dirty="0" smtClean="0"/>
              <a:t/>
            </a:r>
            <a:br>
              <a:rPr lang="en-US" sz="3600" b="1" i="1" u="sng" dirty="0" smtClean="0"/>
            </a:br>
            <a:r>
              <a:rPr lang="en-US" sz="3200" b="1" i="1" u="sng" dirty="0" smtClean="0"/>
              <a:t>If Either Sole Prop or Entity</a:t>
            </a:r>
            <a:endParaRPr lang="en-US" sz="3200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05800" cy="4572000"/>
          </a:xfrm>
        </p:spPr>
        <p:txBody>
          <a:bodyPr/>
          <a:lstStyle/>
          <a:p>
            <a:pPr lvl="0"/>
            <a:r>
              <a:rPr lang="en-US" sz="2600" dirty="0">
                <a:effectLst/>
              </a:rPr>
              <a:t>Federal Tax ID &amp;</a:t>
            </a:r>
            <a:r>
              <a:rPr lang="en-US" sz="2600" dirty="0" smtClean="0">
                <a:effectLst/>
              </a:rPr>
              <a:t> </a:t>
            </a:r>
            <a:r>
              <a:rPr lang="en-US" sz="2600" dirty="0">
                <a:effectLst/>
              </a:rPr>
              <a:t>State Tax ID</a:t>
            </a:r>
          </a:p>
          <a:p>
            <a:pPr lvl="0"/>
            <a:r>
              <a:rPr lang="en-US" sz="2600" dirty="0" smtClean="0">
                <a:effectLst/>
              </a:rPr>
              <a:t>d/b/a (doing business as, or Assumed Name)</a:t>
            </a:r>
          </a:p>
          <a:p>
            <a:pPr lvl="0"/>
            <a:r>
              <a:rPr lang="en-US" sz="2600" dirty="0" smtClean="0">
                <a:effectLst/>
              </a:rPr>
              <a:t>Trademark filings for Name and Logo</a:t>
            </a:r>
            <a:endParaRPr lang="en-US" sz="2600" dirty="0">
              <a:effectLst/>
            </a:endParaRPr>
          </a:p>
          <a:p>
            <a:pPr lvl="0"/>
            <a:r>
              <a:rPr lang="en-US" sz="2600" dirty="0">
                <a:effectLst/>
              </a:rPr>
              <a:t>Illinois Department of Professional </a:t>
            </a:r>
            <a:r>
              <a:rPr lang="en-US" sz="2600" dirty="0" smtClean="0">
                <a:effectLst/>
              </a:rPr>
              <a:t>Regulation</a:t>
            </a:r>
          </a:p>
          <a:p>
            <a:pPr lvl="0"/>
            <a:r>
              <a:rPr lang="en-US" sz="2600" dirty="0" smtClean="0">
                <a:effectLst/>
              </a:rPr>
              <a:t>Real Estate Broker License if buying/selling property, or hire one.</a:t>
            </a:r>
            <a:endParaRPr lang="en-US" sz="2600" dirty="0">
              <a:effectLst/>
            </a:endParaRPr>
          </a:p>
          <a:p>
            <a:pPr lvl="0"/>
            <a:r>
              <a:rPr lang="en-US" sz="2600" dirty="0">
                <a:effectLst/>
              </a:rPr>
              <a:t>Business License in local jurisdiction</a:t>
            </a:r>
          </a:p>
          <a:p>
            <a:pPr lvl="0"/>
            <a:r>
              <a:rPr lang="en-US" sz="2600" dirty="0">
                <a:effectLst/>
              </a:rPr>
              <a:t>Sales Tax</a:t>
            </a:r>
          </a:p>
          <a:p>
            <a:pPr lvl="0"/>
            <a:r>
              <a:rPr lang="en-US" sz="2600" dirty="0">
                <a:effectLst/>
              </a:rPr>
              <a:t>Employer Payroll Tax Accounts</a:t>
            </a:r>
          </a:p>
          <a:p>
            <a:pPr lvl="0"/>
            <a:r>
              <a:rPr lang="en-US" sz="2600" dirty="0">
                <a:effectLst/>
              </a:rPr>
              <a:t>Business Bank Account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6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3600" b="1" i="1" u="sng" dirty="0"/>
              <a:t>Proper Entity Formation </a:t>
            </a:r>
            <a:r>
              <a:rPr lang="en-US" sz="3600" b="1" i="1" u="sng" dirty="0" smtClean="0"/>
              <a:t>is Key</a:t>
            </a:r>
            <a:r>
              <a:rPr lang="en-US" sz="4800" i="1" u="sng" dirty="0" smtClean="0"/>
              <a:t> </a:t>
            </a:r>
            <a:endParaRPr lang="en-US" sz="4800" b="1" i="1" u="sng" dirty="0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153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B</a:t>
            </a:r>
            <a:r>
              <a:rPr lang="en-US" sz="2800" dirty="0" smtClean="0"/>
              <a:t>otched </a:t>
            </a:r>
            <a:r>
              <a:rPr lang="en-US" sz="2800" dirty="0"/>
              <a:t>entity </a:t>
            </a:r>
            <a:r>
              <a:rPr lang="en-US" sz="2800" dirty="0" smtClean="0"/>
              <a:t>formation costs more to clean up than expensive formation: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Botched </a:t>
            </a:r>
            <a:r>
              <a:rPr lang="en-US" sz="2400" dirty="0"/>
              <a:t>by</a:t>
            </a:r>
            <a:r>
              <a:rPr lang="en-US" sz="2400" b="1" dirty="0"/>
              <a:t> </a:t>
            </a:r>
            <a:r>
              <a:rPr lang="en-US" sz="2400" dirty="0"/>
              <a:t>online incorporation services, accountant, divorce lawyer, or d</a:t>
            </a:r>
            <a:r>
              <a:rPr lang="en-US" sz="2400" dirty="0" smtClean="0"/>
              <a:t>o-it-yourself.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600" dirty="0"/>
              <a:t>Common </a:t>
            </a:r>
            <a:r>
              <a:rPr lang="en-US" sz="2600" dirty="0" smtClean="0"/>
              <a:t>Mistakes in LLC or Corporate Formation:</a:t>
            </a:r>
            <a:endParaRPr lang="en-US" sz="26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Name not fully </a:t>
            </a:r>
            <a:r>
              <a:rPr lang="en-US" sz="2400" dirty="0" smtClean="0"/>
              <a:t>searched &amp; </a:t>
            </a:r>
            <a:r>
              <a:rPr lang="en-US" sz="2400" dirty="0"/>
              <a:t>not available under common law or outside </a:t>
            </a:r>
            <a:r>
              <a:rPr lang="en-US" sz="2400" dirty="0" smtClean="0"/>
              <a:t>IL</a:t>
            </a:r>
            <a:r>
              <a:rPr lang="en-US" sz="2400" dirty="0"/>
              <a:t>; </a:t>
            </a:r>
            <a:r>
              <a:rPr lang="en-US" sz="2400" dirty="0" smtClean="0"/>
              <a:t>Trademark Lawsuit Risk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Not Enough authorized shares, too low par value,  wrong # of issued shares, thin capitalization;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Registered agent not biz </a:t>
            </a:r>
            <a:r>
              <a:rPr lang="en-US" sz="2400" dirty="0" smtClean="0"/>
              <a:t>owner, wrong </a:t>
            </a:r>
            <a:r>
              <a:rPr lang="en-US" sz="2400" dirty="0"/>
              <a:t>county/state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Mistakes in board or managing </a:t>
            </a:r>
            <a:r>
              <a:rPr lang="en-US" sz="2400" dirty="0" smtClean="0"/>
              <a:t>members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Wrong tax type, no accounting/tax </a:t>
            </a:r>
            <a:r>
              <a:rPr lang="en-US" sz="2400" dirty="0" smtClean="0"/>
              <a:t>advice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  <p:bldP spid="1331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u="sng" dirty="0"/>
              <a:t>Common Formation </a:t>
            </a:r>
            <a:r>
              <a:rPr lang="en-US" sz="3200" b="1" i="1" u="sng" dirty="0" smtClean="0"/>
              <a:t>Mistakes (Cont.)</a:t>
            </a:r>
            <a:endParaRPr lang="en-US" sz="3200" b="1" i="1" u="sng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82000" cy="4953000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en-US" sz="2400" dirty="0" smtClean="0"/>
              <a:t>Errors </a:t>
            </a:r>
            <a:r>
              <a:rPr lang="en-US" sz="2400" dirty="0"/>
              <a:t>in, or Missing, </a:t>
            </a:r>
            <a:r>
              <a:rPr lang="en-US" sz="2400" dirty="0">
                <a:latin typeface="Arial"/>
              </a:rPr>
              <a:t>“</a:t>
            </a:r>
            <a:r>
              <a:rPr lang="en-US" sz="2400" dirty="0"/>
              <a:t>business purpose</a:t>
            </a:r>
            <a:r>
              <a:rPr lang="en-US" sz="2400" dirty="0" smtClean="0">
                <a:latin typeface="Arial"/>
              </a:rPr>
              <a:t>” (Resulting in loss of name protection, since industry is not stated.)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Missing addendum to Articles </a:t>
            </a:r>
            <a:r>
              <a:rPr lang="en-US" sz="2400" dirty="0" smtClean="0"/>
              <a:t>(Contains </a:t>
            </a:r>
            <a:r>
              <a:rPr lang="en-US" sz="2400" dirty="0"/>
              <a:t>restrictions, removes effect of unfavorable IL statutory or case law </a:t>
            </a:r>
            <a:r>
              <a:rPr lang="en-US" sz="2400" dirty="0" smtClean="0"/>
              <a:t>provisions.)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No </a:t>
            </a:r>
            <a:r>
              <a:rPr lang="en-US" sz="2400" dirty="0" smtClean="0"/>
              <a:t>Stock or LLC Interests </a:t>
            </a:r>
            <a:r>
              <a:rPr lang="en-US" sz="2400" dirty="0"/>
              <a:t>Issued, no ownership % decided, </a:t>
            </a:r>
            <a:r>
              <a:rPr lang="en-US" sz="2400" dirty="0" smtClean="0"/>
              <a:t>no share ledger, no capital contributions.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No </a:t>
            </a:r>
            <a:r>
              <a:rPr lang="en-US" sz="2400" dirty="0"/>
              <a:t>Organizing Resolutions Adopted (Company does not legally operate until adopted, Agreements cannot be signed</a:t>
            </a:r>
            <a:r>
              <a:rPr lang="en-US" sz="2400" dirty="0" smtClean="0"/>
              <a:t>.) Or no other legal Agreement.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No corporate formalities.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Using online service, accountant, or Do-it-yourself does not save $: Botched entity formation clean-up costs </a:t>
            </a:r>
            <a:r>
              <a:rPr lang="en-US" sz="2400" dirty="0" smtClean="0"/>
              <a:t>1.5 to 2x cost to </a:t>
            </a:r>
            <a:r>
              <a:rPr lang="en-US" sz="2400" dirty="0"/>
              <a:t>correct. (Filing amendments, re-documenting, correcting tax ID errors, name </a:t>
            </a:r>
            <a:r>
              <a:rPr lang="en-US" sz="2400" dirty="0" smtClean="0"/>
              <a:t>change, share fix.)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/>
      <p:bldP spid="1351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b="1" i="1" u="sng" dirty="0"/>
              <a:t>Corporate </a:t>
            </a:r>
            <a:r>
              <a:rPr lang="en-US" sz="3400" b="1" i="1" u="sng" dirty="0" smtClean="0"/>
              <a:t>Formalities After Start</a:t>
            </a:r>
            <a:endParaRPr lang="en-US" sz="3400" b="1" i="1" u="sng" dirty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Operate the company like a business </a:t>
            </a:r>
            <a:r>
              <a:rPr lang="en-US" sz="2400" dirty="0" smtClean="0"/>
              <a:t>, not hobby.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Its business, not friendship! (Incl. customers &amp; employees)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Implement processes and documentation.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Buy </a:t>
            </a:r>
            <a:r>
              <a:rPr lang="en-US" sz="2400" dirty="0"/>
              <a:t>QuickBooks; Keep diligent accounting records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Separate finances business &amp; personal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Follow Corporate Formalities to Avoid “Piercing the Corporate Veil” (Handout).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Keep up with Corporate Maintenance, legal, tax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File Annual Corporate Report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Sales &amp; Use Tax Reporting, Payroll tax Reporting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Maintain Insurance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Sign documents &amp; contracts in business name. 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Maintain separate </a:t>
            </a:r>
            <a:r>
              <a:rPr lang="en-US" sz="2400" dirty="0"/>
              <a:t>actions, identity, contracts 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Two businesses? Use two business entities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9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9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9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9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9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39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/>
      <p:bldP spid="139267" grpId="0" build="p"/>
    </p:bldLst>
  </p:timing>
</p:sld>
</file>

<file path=ppt/theme/theme1.xml><?xml version="1.0" encoding="utf-8"?>
<a:theme xmlns:a="http://schemas.openxmlformats.org/drawingml/2006/main" name="Textured">
  <a:themeElements>
    <a:clrScheme name="Textured 3">
      <a:dk1>
        <a:srgbClr val="4E4E74"/>
      </a:dk1>
      <a:lt1>
        <a:srgbClr val="FFFFFF"/>
      </a:lt1>
      <a:dk2>
        <a:srgbClr val="666699"/>
      </a:dk2>
      <a:lt2>
        <a:srgbClr val="FFFFCC"/>
      </a:lt2>
      <a:accent1>
        <a:srgbClr val="5E5884"/>
      </a:accent1>
      <a:accent2>
        <a:srgbClr val="8AB29D"/>
      </a:accent2>
      <a:accent3>
        <a:srgbClr val="B8B8CA"/>
      </a:accent3>
      <a:accent4>
        <a:srgbClr val="DADADA"/>
      </a:accent4>
      <a:accent5>
        <a:srgbClr val="B6B4C2"/>
      </a:accent5>
      <a:accent6>
        <a:srgbClr val="7DA18E"/>
      </a:accent6>
      <a:hlink>
        <a:srgbClr val="FFFF99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34423</TotalTime>
  <Words>4466</Words>
  <Application>Microsoft Office PowerPoint</Application>
  <PresentationFormat>On-screen Show (4:3)</PresentationFormat>
  <Paragraphs>400</Paragraphs>
  <Slides>53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Textured</vt:lpstr>
      <vt:lpstr> Corporate &amp; Securities Law   for  the Real Estate Investing Business</vt:lpstr>
      <vt:lpstr>Do You Have a Legal Right to Operate the Business?</vt:lpstr>
      <vt:lpstr>Who Owns  the Intellectual Property </vt:lpstr>
      <vt:lpstr>Name Selection &amp; Search, Tag Lines, Product Names, Logos</vt:lpstr>
      <vt:lpstr>Sole Proprietorship vs. Entity</vt:lpstr>
      <vt:lpstr>Filings Required  For All Businesses If Either Sole Prop or Entity</vt:lpstr>
      <vt:lpstr>Proper Entity Formation is Key </vt:lpstr>
      <vt:lpstr>Common Formation Mistakes (Cont.)</vt:lpstr>
      <vt:lpstr>Corporate Formalities After Start</vt:lpstr>
      <vt:lpstr>Two Businesses = Two Entities</vt:lpstr>
      <vt:lpstr>Partner &amp; Shares Do’s &amp; Don’ts; </vt:lpstr>
      <vt:lpstr>LLC  Agreement or Shareholder Agreement  Among Owners </vt:lpstr>
      <vt:lpstr>Changes in Ownership</vt:lpstr>
      <vt:lpstr>Fiduciary Duty &amp;  Conflicts of Interest</vt:lpstr>
      <vt:lpstr>Due Diligence Others Conduct on You</vt:lpstr>
      <vt:lpstr>Due Diligence You Conduct on Others </vt:lpstr>
      <vt:lpstr>Protection of  Intellectual Property</vt:lpstr>
      <vt:lpstr>PowerPoint Presentation</vt:lpstr>
      <vt:lpstr>What is a Security?</vt:lpstr>
      <vt:lpstr>Borrowing Debt vs. Raising Investor Equity When Loans Are /Are Not Securities </vt:lpstr>
      <vt:lpstr>Borrowing Debt vs. Raising Investor Equity – Pros &amp; Cons</vt:lpstr>
      <vt:lpstr>Securities Laws Apply if Investors in the Deal</vt:lpstr>
      <vt:lpstr>Disclosure  Doc - Why ? </vt:lpstr>
      <vt:lpstr>PowerPoint Presentation</vt:lpstr>
      <vt:lpstr>Disclosure  Doc (PPM) - What ?  </vt:lpstr>
      <vt:lpstr>PowerPoint Presentation</vt:lpstr>
      <vt:lpstr>PowerPoint Presentation</vt:lpstr>
      <vt:lpstr>No Disclosure Exemptions </vt:lpstr>
      <vt:lpstr>Registration Exemptions </vt:lpstr>
      <vt:lpstr>Regulation D Exemptions</vt:lpstr>
      <vt:lpstr> Regulation D Rule 506 - Conditions </vt:lpstr>
      <vt:lpstr>Accredited Investor</vt:lpstr>
      <vt:lpstr>Nonaccredited Investors Change the Nature / Cost of Compliance</vt:lpstr>
      <vt:lpstr> Federal Exemption Filing: SEC Form D</vt:lpstr>
      <vt:lpstr>Integration of Offerings</vt:lpstr>
      <vt:lpstr> Blue Sky (State Securities Law)</vt:lpstr>
      <vt:lpstr>Private vs. Public Offering Distinction</vt:lpstr>
      <vt:lpstr>What Contact is Allowed?</vt:lpstr>
      <vt:lpstr>Reg D Rule 504   &amp; Crowd Funding</vt:lpstr>
      <vt:lpstr>1934 Act: Broker-Dealer Issues (Person Selling)</vt:lpstr>
      <vt:lpstr>Money Finders</vt:lpstr>
      <vt:lpstr>Bonus Slides (if Time)</vt:lpstr>
      <vt:lpstr>Websites &amp; Links</vt:lpstr>
      <vt:lpstr>Websites &amp; Social Media</vt:lpstr>
      <vt:lpstr>Website Legal Notices &amp; Disclaimers</vt:lpstr>
      <vt:lpstr>Email &amp; Internet Advertising Rules</vt:lpstr>
      <vt:lpstr>Business Contracts</vt:lpstr>
      <vt:lpstr>Business Contracts (Continued)</vt:lpstr>
      <vt:lpstr>Classification of Employee vs. Independent Contractor</vt:lpstr>
      <vt:lpstr>Worker Classification (cont.)</vt:lpstr>
      <vt:lpstr>Illinois Short Deadlines </vt:lpstr>
      <vt:lpstr>Federal &amp; State Employment Laws</vt:lpstr>
      <vt:lpstr>Business Points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Businesses:</dc:title>
  <dc:creator>Elizabeth Bacon</dc:creator>
  <cp:lastModifiedBy>Fallon-Houle, Nancy</cp:lastModifiedBy>
  <cp:revision>178</cp:revision>
  <cp:lastPrinted>2012-04-11T18:55:45Z</cp:lastPrinted>
  <dcterms:created xsi:type="dcterms:W3CDTF">2009-02-26T16:14:14Z</dcterms:created>
  <dcterms:modified xsi:type="dcterms:W3CDTF">2012-04-16T21:56:27Z</dcterms:modified>
</cp:coreProperties>
</file>